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720" r:id="rId1"/>
    <p:sldMasterId id="2147483732" r:id="rId2"/>
    <p:sldMasterId id="2147483756" r:id="rId3"/>
    <p:sldMasterId id="2147483768" r:id="rId4"/>
    <p:sldMasterId id="2147483780" r:id="rId5"/>
    <p:sldMasterId id="2147483792" r:id="rId6"/>
    <p:sldMasterId id="2147483804" r:id="rId7"/>
    <p:sldMasterId id="2147483816" r:id="rId8"/>
    <p:sldMasterId id="2147483828" r:id="rId9"/>
    <p:sldMasterId id="2147483840" r:id="rId10"/>
    <p:sldMasterId id="2147483852" r:id="rId11"/>
    <p:sldMasterId id="2147483864" r:id="rId12"/>
    <p:sldMasterId id="2147483876" r:id="rId13"/>
    <p:sldMasterId id="2147483888" r:id="rId14"/>
    <p:sldMasterId id="2147483900" r:id="rId15"/>
    <p:sldMasterId id="2147483912" r:id="rId16"/>
    <p:sldMasterId id="2147483924" r:id="rId17"/>
    <p:sldMasterId id="2147483936" r:id="rId18"/>
    <p:sldMasterId id="2147483948" r:id="rId19"/>
    <p:sldMasterId id="2147483960" r:id="rId20"/>
    <p:sldMasterId id="2147483972" r:id="rId21"/>
  </p:sldMasterIdLst>
  <p:notesMasterIdLst>
    <p:notesMasterId r:id="rId91"/>
  </p:notesMasterIdLst>
  <p:sldIdLst>
    <p:sldId id="257" r:id="rId22"/>
    <p:sldId id="265" r:id="rId23"/>
    <p:sldId id="261" r:id="rId24"/>
    <p:sldId id="262" r:id="rId25"/>
    <p:sldId id="267" r:id="rId26"/>
    <p:sldId id="268" r:id="rId27"/>
    <p:sldId id="259" r:id="rId28"/>
    <p:sldId id="269" r:id="rId29"/>
    <p:sldId id="270" r:id="rId30"/>
    <p:sldId id="260" r:id="rId31"/>
    <p:sldId id="266" r:id="rId32"/>
    <p:sldId id="263" r:id="rId33"/>
    <p:sldId id="264" r:id="rId34"/>
    <p:sldId id="286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326" r:id="rId49"/>
    <p:sldId id="327" r:id="rId50"/>
    <p:sldId id="328" r:id="rId51"/>
    <p:sldId id="284" r:id="rId52"/>
    <p:sldId id="285" r:id="rId53"/>
    <p:sldId id="304" r:id="rId54"/>
    <p:sldId id="305" r:id="rId55"/>
    <p:sldId id="306" r:id="rId56"/>
    <p:sldId id="307" r:id="rId57"/>
    <p:sldId id="308" r:id="rId58"/>
    <p:sldId id="311" r:id="rId59"/>
    <p:sldId id="312" r:id="rId60"/>
    <p:sldId id="314" r:id="rId61"/>
    <p:sldId id="315" r:id="rId62"/>
    <p:sldId id="316" r:id="rId63"/>
    <p:sldId id="317" r:id="rId64"/>
    <p:sldId id="319" r:id="rId65"/>
    <p:sldId id="320" r:id="rId66"/>
    <p:sldId id="322" r:id="rId67"/>
    <p:sldId id="323" r:id="rId68"/>
    <p:sldId id="324" r:id="rId69"/>
    <p:sldId id="325" r:id="rId70"/>
    <p:sldId id="290" r:id="rId71"/>
    <p:sldId id="293" r:id="rId72"/>
    <p:sldId id="294" r:id="rId73"/>
    <p:sldId id="291" r:id="rId74"/>
    <p:sldId id="295" r:id="rId75"/>
    <p:sldId id="297" r:id="rId76"/>
    <p:sldId id="298" r:id="rId77"/>
    <p:sldId id="330" r:id="rId78"/>
    <p:sldId id="329" r:id="rId79"/>
    <p:sldId id="303" r:id="rId80"/>
    <p:sldId id="302" r:id="rId81"/>
    <p:sldId id="321" r:id="rId82"/>
    <p:sldId id="292" r:id="rId83"/>
    <p:sldId id="296" r:id="rId84"/>
    <p:sldId id="301" r:id="rId85"/>
    <p:sldId id="299" r:id="rId86"/>
    <p:sldId id="300" r:id="rId87"/>
    <p:sldId id="287" r:id="rId88"/>
    <p:sldId id="288" r:id="rId89"/>
    <p:sldId id="289" r:id="rId9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5454E27-0C3A-480C-804F-A7675A867EDF}">
          <p14:sldIdLst>
            <p14:sldId id="257"/>
          </p14:sldIdLst>
        </p14:section>
        <p14:section name="實驗目的及實驗內容" id="{627B2AA7-93C0-42FC-A378-3F129FFBE7F5}">
          <p14:sldIdLst>
            <p14:sldId id="265"/>
            <p14:sldId id="261"/>
            <p14:sldId id="262"/>
          </p14:sldIdLst>
        </p14:section>
        <p14:section name="背景知識" id="{B1FDA58F-393B-4D1E-95F3-6B66E8E2F33F}">
          <p14:sldIdLst>
            <p14:sldId id="267"/>
            <p14:sldId id="268"/>
            <p14:sldId id="259"/>
            <p14:sldId id="269"/>
          </p14:sldIdLst>
        </p14:section>
        <p14:section name="實驗環境" id="{4BBAA0F5-ED18-40BC-8CC8-A614A7806984}">
          <p14:sldIdLst>
            <p14:sldId id="270"/>
            <p14:sldId id="260"/>
            <p14:sldId id="266"/>
            <p14:sldId id="263"/>
            <p14:sldId id="264"/>
          </p14:sldIdLst>
        </p14:section>
        <p14:section name="USRP與UE Scanner安裝" id="{6F5C92C8-BC13-4959-9895-109DA8D2621A}">
          <p14:sldIdLst>
            <p14:sldId id="286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26"/>
            <p14:sldId id="327"/>
            <p14:sldId id="328"/>
            <p14:sldId id="284"/>
          </p14:sldIdLst>
        </p14:section>
        <p14:section name="UE Scanner設定及量測" id="{00290AC0-718D-4EF3-B6DA-A9B0BFD391D9}">
          <p14:sldIdLst>
            <p14:sldId id="285"/>
            <p14:sldId id="304"/>
            <p14:sldId id="305"/>
            <p14:sldId id="306"/>
            <p14:sldId id="307"/>
            <p14:sldId id="308"/>
            <p14:sldId id="311"/>
            <p14:sldId id="312"/>
            <p14:sldId id="314"/>
            <p14:sldId id="315"/>
            <p14:sldId id="316"/>
            <p14:sldId id="317"/>
            <p14:sldId id="319"/>
            <p14:sldId id="320"/>
            <p14:sldId id="322"/>
            <p14:sldId id="323"/>
            <p14:sldId id="324"/>
            <p14:sldId id="325"/>
          </p14:sldIdLst>
        </p14:section>
        <p14:section name="測量LTE頻率" id="{BD19FFBE-C59B-4B59-9090-81F41F194545}">
          <p14:sldIdLst>
            <p14:sldId id="290"/>
            <p14:sldId id="293"/>
            <p14:sldId id="294"/>
          </p14:sldIdLst>
        </p14:section>
        <p14:section name="UE Scanner系統" id="{3EA739C4-7C68-4699-A474-039A997A76A2}">
          <p14:sldIdLst>
            <p14:sldId id="291"/>
            <p14:sldId id="295"/>
            <p14:sldId id="297"/>
            <p14:sldId id="298"/>
            <p14:sldId id="330"/>
            <p14:sldId id="329"/>
            <p14:sldId id="303"/>
            <p14:sldId id="302"/>
            <p14:sldId id="321"/>
          </p14:sldIdLst>
        </p14:section>
        <p14:section name="UE Scanner參數調整" id="{6CAD0B68-596C-4F52-BE9D-B5A272E0BBD0}">
          <p14:sldIdLst>
            <p14:sldId id="292"/>
            <p14:sldId id="296"/>
            <p14:sldId id="301"/>
            <p14:sldId id="299"/>
            <p14:sldId id="300"/>
          </p14:sldIdLst>
        </p14:section>
        <p14:section name="總結及問題" id="{F3F859DE-8582-4B80-AA7C-0CFDBDDDF8B9}">
          <p14:sldIdLst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84" Type="http://schemas.openxmlformats.org/officeDocument/2006/relationships/slide" Target="slides/slide63.xml"/><Relationship Id="rId89" Type="http://schemas.openxmlformats.org/officeDocument/2006/relationships/slide" Target="slides/slide68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74" Type="http://schemas.openxmlformats.org/officeDocument/2006/relationships/slide" Target="slides/slide53.xml"/><Relationship Id="rId79" Type="http://schemas.openxmlformats.org/officeDocument/2006/relationships/slide" Target="slides/slide5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69.xml"/><Relationship Id="rId95" Type="http://schemas.openxmlformats.org/officeDocument/2006/relationships/tableStyles" Target="tableStyles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80" Type="http://schemas.openxmlformats.org/officeDocument/2006/relationships/slide" Target="slides/slide59.xml"/><Relationship Id="rId85" Type="http://schemas.openxmlformats.org/officeDocument/2006/relationships/slide" Target="slides/slide64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slide" Target="slides/slide46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70" Type="http://schemas.openxmlformats.org/officeDocument/2006/relationships/slide" Target="slides/slide49.xml"/><Relationship Id="rId75" Type="http://schemas.openxmlformats.org/officeDocument/2006/relationships/slide" Target="slides/slide54.xml"/><Relationship Id="rId83" Type="http://schemas.openxmlformats.org/officeDocument/2006/relationships/slide" Target="slides/slide62.xml"/><Relationship Id="rId88" Type="http://schemas.openxmlformats.org/officeDocument/2006/relationships/slide" Target="slides/slide6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slide" Target="slides/slide52.xml"/><Relationship Id="rId78" Type="http://schemas.openxmlformats.org/officeDocument/2006/relationships/slide" Target="slides/slide57.xml"/><Relationship Id="rId81" Type="http://schemas.openxmlformats.org/officeDocument/2006/relationships/slide" Target="slides/slide60.xml"/><Relationship Id="rId86" Type="http://schemas.openxmlformats.org/officeDocument/2006/relationships/slide" Target="slides/slide65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8.xml"/><Relationship Id="rId34" Type="http://schemas.openxmlformats.org/officeDocument/2006/relationships/slide" Target="slides/slide13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76" Type="http://schemas.openxmlformats.org/officeDocument/2006/relationships/slide" Target="slides/slide5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0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8.xml"/><Relationship Id="rId24" Type="http://schemas.openxmlformats.org/officeDocument/2006/relationships/slide" Target="slides/slide3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66" Type="http://schemas.openxmlformats.org/officeDocument/2006/relationships/slide" Target="slides/slide45.xml"/><Relationship Id="rId87" Type="http://schemas.openxmlformats.org/officeDocument/2006/relationships/slide" Target="slides/slide66.xml"/><Relationship Id="rId61" Type="http://schemas.openxmlformats.org/officeDocument/2006/relationships/slide" Target="slides/slide40.xml"/><Relationship Id="rId82" Type="http://schemas.openxmlformats.org/officeDocument/2006/relationships/slide" Target="slides/slide61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56" Type="http://schemas.openxmlformats.org/officeDocument/2006/relationships/slide" Target="slides/slide35.xml"/><Relationship Id="rId7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D2DDC-FDCB-4F41-83E3-5734B18E6CA4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A3B78-80B0-42C6-B5AC-5C250FF26A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084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A3B78-80B0-42C6-B5AC-5C250FF26AB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6383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CA1F1B-F7B4-43A8-82B4-4372D79E8BB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006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A3B78-80B0-42C6-B5AC-5C250FF26AB1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166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A3B78-80B0-42C6-B5AC-5C250FF26AB1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294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A3B78-80B0-42C6-B5AC-5C250FF26AB1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7877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A3B78-80B0-42C6-B5AC-5C250FF26AB1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161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A3B78-80B0-42C6-B5AC-5C250FF26AB1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401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A3B78-80B0-42C6-B5AC-5C250FF26AB1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26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9A3B78-80B0-42C6-B5AC-5C250FF26AB1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2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202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0236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15875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1214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037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04832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3474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80313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91442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2921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250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53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2876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1213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BE46A7-4B98-43C5-9420-648659CF16F6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37420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54399C-590F-45B6-9926-02B6D45B04A7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43600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31CF4E-9679-4262-9D38-333631DD1357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62033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BAEDBC-EA99-4EEC-B8F2-7A3EAD234640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5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B52EFAC-D08D-4941-AF9F-8D999C778B44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736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7195D4-087C-4336-86B8-6D64C7F6349C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59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8CB13F-A002-4350-A2DC-2ED2EE731A45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3746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72B86D-5B99-4EF1-BC1A-01D498885D33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07648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E03BAD-71D5-4442-AEC5-B5CEB901BB78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0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7388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C3949B8-1FFC-47B9-8206-62C244DC192F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166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8FFF70-0740-463B-9868-5D569EE1C8FD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58864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74458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69816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20347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075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80123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959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1049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281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0569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20089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0662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5483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45198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32626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9978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08432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369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25937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71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8959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4128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72726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0067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751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0274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6168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29889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85863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23998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65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06605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79552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12343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72009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36852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24330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2693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237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69274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87991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58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85738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0250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127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98420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40575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22985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34481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02545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81702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4107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33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93638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42010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89709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65492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74404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99426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0243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55795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44104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551870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870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67388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5344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65325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2769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97668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761656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86280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0844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66934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99760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6358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145137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61858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40715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089940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81833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99483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42453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16758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8389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5820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6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611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4455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37189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6856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043275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23150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87028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11828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910609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859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0982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626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8968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868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091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15583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8756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2134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95217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83205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57268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08069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7778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74481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1648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19040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07759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0387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685677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6238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3247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887132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5983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65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51074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3428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233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1424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074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060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35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5761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66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962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9888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571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93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341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1696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6483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260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446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2890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982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264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1078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829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645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5934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11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8336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5786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28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0399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686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66675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680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8390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3115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9660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797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9341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344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7800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674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00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9499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4273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169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8144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3451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0104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49100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3836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8740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8143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37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59401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7580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4469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4061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096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2997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0431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461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964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217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530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3709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435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5847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7416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69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345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0326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565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6466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6109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019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482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23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53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0724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51442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04297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35137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7547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1256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64326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4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title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p</a:t>
            </a:r>
            <a:r>
              <a:rPr lang="zh-TW" altLang="en-US"/>
              <a:t>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198579" y="6448428"/>
            <a:ext cx="945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184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16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52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21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8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85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216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81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77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85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528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title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p</a:t>
            </a:r>
            <a:r>
              <a:rPr lang="zh-TW" altLang="en-US"/>
              <a:t>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198579" y="6448428"/>
            <a:ext cx="945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98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4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title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p</a:t>
            </a:r>
            <a:r>
              <a:rPr lang="zh-TW" altLang="en-US"/>
              <a:t>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198579" y="6448428"/>
            <a:ext cx="945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07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title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p</a:t>
            </a:r>
            <a:r>
              <a:rPr lang="zh-TW" altLang="en-US"/>
              <a:t>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198579" y="6448428"/>
            <a:ext cx="945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99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title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p</a:t>
            </a:r>
            <a:r>
              <a:rPr lang="zh-TW" altLang="en-US"/>
              <a:t>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198579" y="6448428"/>
            <a:ext cx="945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689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title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p</a:t>
            </a:r>
            <a:r>
              <a:rPr lang="zh-TW" altLang="en-US"/>
              <a:t>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198579" y="6448428"/>
            <a:ext cx="945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28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title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p</a:t>
            </a:r>
            <a:r>
              <a:rPr lang="zh-TW" altLang="en-US"/>
              <a:t>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198579" y="6448428"/>
            <a:ext cx="945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02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title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p</a:t>
            </a:r>
            <a:r>
              <a:rPr lang="zh-TW" altLang="en-US"/>
              <a:t>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1198579" y="6448428"/>
            <a:ext cx="9454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315114D-E922-4F3D-A2FD-507763618CBD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1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E9994-F66D-420E-9993-7CF31D854D03}" type="datetimeFigureOut">
              <a:rPr lang="zh-TW" altLang="en-US" smtClean="0"/>
              <a:t>2021/8/17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E9445-577C-4824-A651-98C0DA38A9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987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4D2192D-3989-4F72-AC97-4930319CB407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2021/8/17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814C074-4F37-4C6B-8432-BA11A201EFF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744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9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8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12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2667000" y="5202238"/>
            <a:ext cx="6858000" cy="1395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副教授：吳俊興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助教：魏宏修</a:t>
            </a:r>
            <a:endParaRPr kumimoji="1"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國立高雄大學 資訊工程學系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E985477-E515-4924-8C5E-213B0CE93515}"/>
              </a:ext>
            </a:extLst>
          </p:cNvPr>
          <p:cNvSpPr txBox="1">
            <a:spLocks/>
          </p:cNvSpPr>
          <p:nvPr/>
        </p:nvSpPr>
        <p:spPr>
          <a:xfrm>
            <a:off x="119336" y="116632"/>
            <a:ext cx="11953328" cy="18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 baseline="0">
                <a:solidFill>
                  <a:schemeClr val="tx1"/>
                </a:solidFill>
                <a:latin typeface="Arial" charset="0"/>
                <a:ea typeface="標楷體" panose="03000509000000000000" pitchFamily="65" charset="-120"/>
                <a:cs typeface="Arial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kumimoji="1" lang="zh-TW" altLang="en-US" sz="280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教育部「</a:t>
            </a:r>
            <a:r>
              <a:rPr kumimoji="1" lang="en-US" altLang="zh-TW" sz="280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5G</a:t>
            </a:r>
            <a:r>
              <a:rPr kumimoji="1" lang="zh-TW" altLang="en-US" sz="280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行動寬頻人才培育跨校教學聯盟計畫」</a:t>
            </a:r>
            <a:endParaRPr kumimoji="1" lang="en-US" altLang="zh-TW" sz="2800" dirty="0">
              <a:solidFill>
                <a:srgbClr val="5B9BD5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1" lang="en-US" altLang="zh-TW" sz="280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5G</a:t>
            </a:r>
            <a:r>
              <a:rPr kumimoji="1" lang="zh-TW" altLang="en-US" sz="2800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行動網路協定與核網技術聯盟中心</a:t>
            </a:r>
            <a:endParaRPr kumimoji="1" lang="en-US" altLang="zh-TW" sz="2800" dirty="0">
              <a:solidFill>
                <a:srgbClr val="5B9BD5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kumimoji="1" lang="zh-TW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課程</a:t>
            </a:r>
            <a:r>
              <a:rPr kumimoji="1" lang="en-US" altLang="zh-TW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:5G</a:t>
            </a:r>
            <a:r>
              <a:rPr kumimoji="1" lang="zh-TW" alt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創新應用與核網資安</a:t>
            </a:r>
            <a:endParaRPr kumimoji="1" lang="en-US" altLang="zh-TW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19336" y="2337544"/>
            <a:ext cx="11953328" cy="2387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dirty="0" smtClean="0">
                <a:solidFill>
                  <a:srgbClr val="FF0000"/>
                </a:solidFill>
              </a:rPr>
              <a:t>實驗五</a:t>
            </a:r>
            <a:r>
              <a:rPr kumimoji="1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/>
            </a:r>
            <a:br>
              <a:rPr kumimoji="1" lang="en-US" altLang="zh-TW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kumimoji="1" lang="zh-TW" alt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偽基站收集行動裝置識別</a:t>
            </a:r>
            <a:endParaRPr kumimoji="1" lang="en-US" altLang="zh-TW" sz="48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4800" b="1" smtClean="0">
                <a:solidFill>
                  <a:srgbClr val="FF0000"/>
                </a:solidFill>
              </a:rPr>
              <a:t>與連線</a:t>
            </a:r>
            <a:r>
              <a:rPr kumimoji="1" lang="zh-TW" altLang="en-US" sz="4800" b="1" dirty="0" smtClean="0">
                <a:solidFill>
                  <a:srgbClr val="FF0000"/>
                </a:solidFill>
              </a:rPr>
              <a:t>資訊實驗</a:t>
            </a:r>
            <a:endParaRPr kumimoji="1" lang="zh-TW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2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1325563"/>
          </a:xfrm>
        </p:spPr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實驗架構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07" y="1690690"/>
            <a:ext cx="6468985" cy="5034935"/>
          </a:xfrm>
        </p:spPr>
      </p:pic>
    </p:spTree>
    <p:extLst>
      <p:ext uri="{BB962C8B-B14F-4D97-AF65-F5344CB8AC3E}">
        <p14:creationId xmlns:p14="http://schemas.microsoft.com/office/powerpoint/2010/main" val="185646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11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2152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實際環境</a:t>
            </a:r>
          </a:p>
        </p:txBody>
      </p:sp>
      <p:pic>
        <p:nvPicPr>
          <p:cNvPr id="3073" name="Picture 1" descr="DSC_0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128" y="1890239"/>
            <a:ext cx="6916666" cy="388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圓角矩形圖說文字 24"/>
          <p:cNvSpPr>
            <a:spLocks noChangeArrowheads="1"/>
          </p:cNvSpPr>
          <p:nvPr/>
        </p:nvSpPr>
        <p:spPr bwMode="auto">
          <a:xfrm>
            <a:off x="5030407" y="4013438"/>
            <a:ext cx="1182608" cy="672866"/>
          </a:xfrm>
          <a:prstGeom prst="wedgeRoundRectCallout">
            <a:avLst>
              <a:gd name="adj1" fmla="val -27083"/>
              <a:gd name="adj2" fmla="val 84593"/>
              <a:gd name="adj3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UE</a:t>
            </a:r>
            <a:endParaRPr lang="en-US" altLang="zh-TW">
              <a:latin typeface="Arial" panose="020B0604020202020204" pitchFamily="34" charset="0"/>
            </a:endParaRPr>
          </a:p>
        </p:txBody>
      </p:sp>
      <p:sp>
        <p:nvSpPr>
          <p:cNvPr id="8" name="圓角矩形圖說文字 25"/>
          <p:cNvSpPr>
            <a:spLocks noChangeArrowheads="1"/>
          </p:cNvSpPr>
          <p:nvPr/>
        </p:nvSpPr>
        <p:spPr bwMode="auto">
          <a:xfrm>
            <a:off x="3608451" y="4010765"/>
            <a:ext cx="1182608" cy="672866"/>
          </a:xfrm>
          <a:prstGeom prst="wedgeRoundRectCallout">
            <a:avLst>
              <a:gd name="adj1" fmla="val -27083"/>
              <a:gd name="adj2" fmla="val 84593"/>
              <a:gd name="adj3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USRP</a:t>
            </a:r>
            <a:endParaRPr lang="en-US" altLang="zh-TW">
              <a:latin typeface="Arial" panose="020B0604020202020204" pitchFamily="34" charset="0"/>
            </a:endParaRPr>
          </a:p>
        </p:txBody>
      </p:sp>
      <p:sp>
        <p:nvSpPr>
          <p:cNvPr id="16" name="圓角矩形圖說文字 26"/>
          <p:cNvSpPr>
            <a:spLocks noChangeArrowheads="1"/>
          </p:cNvSpPr>
          <p:nvPr/>
        </p:nvSpPr>
        <p:spPr bwMode="auto">
          <a:xfrm>
            <a:off x="7129336" y="2681774"/>
            <a:ext cx="1281159" cy="925190"/>
          </a:xfrm>
          <a:prstGeom prst="wedgeRoundRectCallout">
            <a:avLst>
              <a:gd name="adj1" fmla="val -27083"/>
              <a:gd name="adj2" fmla="val 84593"/>
              <a:gd name="adj3" fmla="val 16667"/>
            </a:avLst>
          </a:prstGeom>
          <a:solidFill>
            <a:srgbClr val="5B9BD5"/>
          </a:solidFill>
          <a:ln w="12700">
            <a:solidFill>
              <a:srgbClr val="1F4D78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120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UE Scanner</a:t>
            </a:r>
            <a:endParaRPr lang="en-US" altLang="zh-TW">
              <a:latin typeface="Arial" panose="020B0604020202020204" pitchFamily="34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1524001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78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2152650" y="365127"/>
            <a:ext cx="7886700" cy="6909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charset="0"/>
              </a:defRPr>
            </a:lvl1pPr>
          </a:lstStyle>
          <a:p>
            <a:pPr>
              <a:defRPr/>
            </a:pPr>
            <a:r>
              <a:rPr lang="zh-TW" altLang="en-US" dirty="0"/>
              <a:t>軟硬體環境</a:t>
            </a:r>
            <a:r>
              <a:rPr lang="en-US" altLang="zh-TW" dirty="0"/>
              <a:t> – </a:t>
            </a:r>
            <a:r>
              <a:rPr lang="zh-TW" altLang="en-US" dirty="0"/>
              <a:t>硬體</a:t>
            </a: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1534629"/>
              </p:ext>
            </p:extLst>
          </p:nvPr>
        </p:nvGraphicFramePr>
        <p:xfrm>
          <a:off x="2303543" y="1670305"/>
          <a:ext cx="7584915" cy="3870813"/>
        </p:xfrm>
        <a:graphic>
          <a:graphicData uri="http://schemas.openxmlformats.org/drawingml/2006/table">
            <a:tbl>
              <a:tblPr firstRow="1" bandRow="1"/>
              <a:tblGrid>
                <a:gridCol w="1024091">
                  <a:extLst>
                    <a:ext uri="{9D8B030D-6E8A-4147-A177-3AD203B41FA5}">
                      <a16:colId xmlns:a16="http://schemas.microsoft.com/office/drawing/2014/main" val="1366124370"/>
                    </a:ext>
                  </a:extLst>
                </a:gridCol>
                <a:gridCol w="2692866">
                  <a:extLst>
                    <a:ext uri="{9D8B030D-6E8A-4147-A177-3AD203B41FA5}">
                      <a16:colId xmlns:a16="http://schemas.microsoft.com/office/drawing/2014/main" val="1671411091"/>
                    </a:ext>
                  </a:extLst>
                </a:gridCol>
                <a:gridCol w="922789">
                  <a:extLst>
                    <a:ext uri="{9D8B030D-6E8A-4147-A177-3AD203B41FA5}">
                      <a16:colId xmlns:a16="http://schemas.microsoft.com/office/drawing/2014/main" val="4114049162"/>
                    </a:ext>
                  </a:extLst>
                </a:gridCol>
                <a:gridCol w="2945169">
                  <a:extLst>
                    <a:ext uri="{9D8B030D-6E8A-4147-A177-3AD203B41FA5}">
                      <a16:colId xmlns:a16="http://schemas.microsoft.com/office/drawing/2014/main" val="2113775403"/>
                    </a:ext>
                  </a:extLst>
                </a:gridCol>
              </a:tblGrid>
              <a:tr h="24695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名稱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規格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數量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zh-TW" altLang="en-US" sz="2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目的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1590606"/>
                  </a:ext>
                </a:extLst>
              </a:tr>
              <a:tr h="673713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EPC+</a:t>
                      </a:r>
                      <a:b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eNB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電腦型號 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ASUS</a:t>
                      </a:r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MW504G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啟動 </a:t>
                      </a:r>
                      <a:r>
                        <a:rPr lang="en-US" altLang="zh-TW" sz="2400" dirty="0" err="1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MME,HSS,eNB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415656"/>
                  </a:ext>
                </a:extLst>
              </a:tr>
              <a:tr h="86410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USRP 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B210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與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srsRAN</a:t>
                      </a:r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溝通</a:t>
                      </a:r>
                      <a:r>
                        <a:rPr lang="zh-TW" altLang="en-US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以傳送與接收無線電訊號</a:t>
                      </a:r>
                    </a:p>
                    <a:p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490263"/>
                  </a:ext>
                </a:extLst>
              </a:tr>
              <a:tr h="14476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UE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Sony Xperia 10 Plus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en-US" altLang="zh-TW" sz="2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r>
                        <a:rPr lang="zh-TW" altLang="en-US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測量</a:t>
                      </a:r>
                      <a:r>
                        <a:rPr lang="en-US" altLang="zh-TW" sz="24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UE</a:t>
                      </a:r>
                      <a:endParaRPr lang="en-US" altLang="zh-TW" sz="2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625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546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962512"/>
          </a:xfrm>
        </p:spPr>
        <p:txBody>
          <a:bodyPr/>
          <a:lstStyle/>
          <a:p>
            <a:pPr algn="ctr"/>
            <a:r>
              <a:rPr lang="zh-TW" altLang="en-US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軟硬體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環境 </a:t>
            </a:r>
            <a:r>
              <a:rPr lang="en-US" altLang="zh-TW" dirty="0" smtClean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charset="0"/>
              </a:rPr>
              <a:t>–</a:t>
            </a:r>
            <a:r>
              <a:rPr lang="zh-TW" altLang="en-US" dirty="0" smtClean="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  <a:cs typeface="Arial" charset="0"/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endParaRPr lang="zh-TW" altLang="en-US" dirty="0">
              <a:solidFill>
                <a:srgbClr val="FF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201790"/>
              </p:ext>
            </p:extLst>
          </p:nvPr>
        </p:nvGraphicFramePr>
        <p:xfrm>
          <a:off x="2286000" y="1696625"/>
          <a:ext cx="7620000" cy="30480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303996954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2796188261"/>
                    </a:ext>
                  </a:extLst>
                </a:gridCol>
                <a:gridCol w="4333875">
                  <a:extLst>
                    <a:ext uri="{9D8B030D-6E8A-4147-A177-3AD203B41FA5}">
                      <a16:colId xmlns:a16="http://schemas.microsoft.com/office/drawing/2014/main" val="2005000023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名稱</a:t>
                      </a:r>
                      <a:endParaRPr lang="zh-TW" alt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軟體</a:t>
                      </a:r>
                      <a:endParaRPr lang="zh-TW" alt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版本</a:t>
                      </a:r>
                      <a:endParaRPr lang="zh-TW" alt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95957"/>
                  </a:ext>
                </a:extLst>
              </a:tr>
              <a:tr h="619125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EPC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OS : Ubuntu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Ubuntu 20.04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606977"/>
                  </a:ext>
                </a:extLst>
              </a:tr>
              <a:tr h="6191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srs</a:t>
                      </a:r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RAN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srsLTE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19.09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786729"/>
                  </a:ext>
                </a:extLst>
              </a:tr>
              <a:tr h="619125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eNB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OS : Ubuntu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Ubuntu 20.04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61314"/>
                  </a:ext>
                </a:extLst>
              </a:tr>
              <a:tr h="6191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srs</a:t>
                      </a:r>
                      <a:r>
                        <a:rPr lang="en-US" altLang="zh-TW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RAN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srsLTE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19.09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904262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86001" y="24362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 lang="zh-TW" altLang="en-US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061312"/>
              </p:ext>
            </p:extLst>
          </p:nvPr>
        </p:nvGraphicFramePr>
        <p:xfrm>
          <a:off x="2286000" y="4904474"/>
          <a:ext cx="7620000" cy="120953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3689633647"/>
                    </a:ext>
                  </a:extLst>
                </a:gridCol>
                <a:gridCol w="1990725">
                  <a:extLst>
                    <a:ext uri="{9D8B030D-6E8A-4147-A177-3AD203B41FA5}">
                      <a16:colId xmlns:a16="http://schemas.microsoft.com/office/drawing/2014/main" val="2656395440"/>
                    </a:ext>
                  </a:extLst>
                </a:gridCol>
                <a:gridCol w="4333875">
                  <a:extLst>
                    <a:ext uri="{9D8B030D-6E8A-4147-A177-3AD203B41FA5}">
                      <a16:colId xmlns:a16="http://schemas.microsoft.com/office/drawing/2014/main" val="161290134"/>
                    </a:ext>
                  </a:extLst>
                </a:gridCol>
              </a:tblGrid>
              <a:tr h="34547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名稱</a:t>
                      </a:r>
                      <a:endParaRPr lang="zh-TW" alt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軟體</a:t>
                      </a:r>
                      <a:endParaRPr lang="zh-TW" alt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版本</a:t>
                      </a:r>
                      <a:endParaRPr lang="zh-TW" alt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53251"/>
                  </a:ext>
                </a:extLst>
              </a:tr>
              <a:tr h="74852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2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</a:t>
                      </a:r>
                      <a:endParaRPr lang="en-US" sz="2400" dirty="0" smtClean="0">
                        <a:effectLst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en-US" sz="2400" baseline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0" marR="95250" marT="47625" marB="47625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035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39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133856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133858"/>
            <a:ext cx="7886700" cy="549859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實驗目的及實驗內容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背景知識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實驗環境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實際架構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軟硬體環境</a:t>
            </a:r>
            <a:endParaRPr lang="en-US" altLang="zh-TW" sz="2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1. USRP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2. 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設定及量測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3. 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測量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頻率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4.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系統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5.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參數調整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總結及問題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14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54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Dependency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在終端機中輸入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sudo apt install -y libfftw3-dev </a:t>
            </a:r>
            <a:b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libmbedtls-dev libboost-program-options-dev libconfig++-dev libsctp-dev libczmq-dev cmake build-essential git qtbase5-dev libqwt-qt5-dev 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以安裝後續所需要的所有相依程式庫</a:t>
            </a:r>
            <a:endParaRPr lang="en-US" altLang="zh-TW" sz="24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15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DE57BF9-8E60-4B6A-BD9F-B4085D155F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28"/>
          <a:stretch/>
        </p:blipFill>
        <p:spPr>
          <a:xfrm>
            <a:off x="2446527" y="3429001"/>
            <a:ext cx="7298946" cy="31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5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UHD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在終端機中輸入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 apt install -y libuhd-dev libuhd3.15.0 uhd-host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以安裝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 Hardware driver(UHD)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16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1A348E7-54C5-465C-8982-CF244E2D9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84" y="2786441"/>
            <a:ext cx="7614233" cy="35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7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下載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安裝完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UHD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後在終端機輸入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 /usr/lib/uhd</a:t>
            </a:r>
            <a:b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/utils/uhd_images_downloader.py -T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 SDR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中所使用的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映像檔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17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2AE6D2E-ED88-4C67-BC10-8EE357169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7"/>
          <a:stretch/>
        </p:blipFill>
        <p:spPr>
          <a:xfrm>
            <a:off x="2391999" y="2958757"/>
            <a:ext cx="7408003" cy="367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4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初始化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查看有無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USB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dmesg --follow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並將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 B210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插入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USB3.0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插槽，這時應會在畫面中看到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Kernel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偵測到有新的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裝置，請記下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idVendor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idProduct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以供後續使用，本範例中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idVendor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idProduct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0020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18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31809F-66BA-4591-B4CD-A63E2EF15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3" y="3429001"/>
            <a:ext cx="8398934" cy="24289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6096000" y="4907252"/>
            <a:ext cx="2709644" cy="260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0543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848B6B9A-0736-4E08-86A5-AACE760F6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765" y="3835104"/>
            <a:ext cx="8194471" cy="136574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初始化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查看新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USB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 lsusb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以查看目前系統中的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裝置，可以看到剛剛偵測到的裝置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2500:0020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，此裝置即為我們剛剛接上的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 B210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，但是因板子上的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尚未初始化，因此會被識別為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USB2.0 Hub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，此為正常現象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19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1998764" y="4337109"/>
            <a:ext cx="5649199" cy="310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487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825626"/>
            <a:ext cx="7886700" cy="4160647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實驗目的及實驗內容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背景知識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實驗環境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1. USRP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2. 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設定及量測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3. 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測量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頻率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4.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系統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5.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參數調整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總結及問題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2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34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8AEBF2A-24D7-4B41-9034-B130BFB65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42"/>
          <a:stretch/>
        </p:blipFill>
        <p:spPr>
          <a:xfrm>
            <a:off x="2259558" y="3800955"/>
            <a:ext cx="7779793" cy="25544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初始化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(uhd_usrp_probe)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 uhd_usrp_probe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以進行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的硬體偵測，這隻程式會去掃描系統目前所有的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裝置並初始化所有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硬體，可以看到剛剛接上的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 B210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已經順利被偵測到。此時若有外接電源的話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 B210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上的電源指示燈應由熄滅轉為紅色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20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2259558" y="4158161"/>
            <a:ext cx="3453669" cy="4122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6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F902D38-D994-40D2-B0C5-9E79A1DE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1" y="3519184"/>
            <a:ext cx="7647189" cy="184841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初始化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再次查看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USB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裝置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再次輸入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 lsusb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即可看到剛剛被識別為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USB2.0 Hub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2500:0020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已經順利的被辨識為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的硬體，說明初始化成功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21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2152651" y="3904277"/>
            <a:ext cx="7340891" cy="34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22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D3095AD9-CD1D-4334-9FEB-5BB51D772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7" b="41292"/>
          <a:stretch/>
        </p:blipFill>
        <p:spPr>
          <a:xfrm>
            <a:off x="2555584" y="3014116"/>
            <a:ext cx="7080833" cy="332955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初始化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查看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USB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運作模式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s-E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 lsusb -d 2500:0020 -v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以查看該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裝置的詳細運作資訊，請確認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bcdUSB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，此為該裝置目前的運作模式，顯示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 B210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目前運作模式為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USB3.0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22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2698459" y="4021723"/>
            <a:ext cx="2860647" cy="34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007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srsGUI(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下載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fr-FR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clone https://github.com/srsLTE/srsGUI.git &amp;&amp; </a:t>
            </a:r>
            <a:br>
              <a:rPr lang="fr-FR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 srsGUI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srsGUI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之原始碼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23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0A265E3-6C5F-4D1F-B32C-354771090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3338817"/>
            <a:ext cx="83629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1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srsGUI(cmake)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mkdir build &amp;&amp; cd build &amp;&amp; cmake ../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以使用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cmake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產生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，請確認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cmake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的過程中沒有出現任何錯誤且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正確被產生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24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3989186-9E61-4135-AF45-1A31FD896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178" y="2922393"/>
            <a:ext cx="7281644" cy="37085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7CEB741-44C3-4186-B5E0-EB6E87C797A3}"/>
              </a:ext>
            </a:extLst>
          </p:cNvPr>
          <p:cNvSpPr/>
          <p:nvPr/>
        </p:nvSpPr>
        <p:spPr>
          <a:xfrm>
            <a:off x="2455178" y="6302217"/>
            <a:ext cx="3271706" cy="3651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5257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srsGUI(make)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-j4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以使用剛剛產生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Makefile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進行編譯，請仔細注意編譯過程中有沒有出現任何錯誤，若編譯過程順利應可在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結果的最下方看到如下圖所示的字樣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25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5F72CFB-BC9B-48D1-B8FE-094E4879D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3649211"/>
            <a:ext cx="7543800" cy="18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7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srsGUI(make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install)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make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以將剛剛編譯好的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srsGUI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安裝至系統中，成功的安裝過程如下圖所示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26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586AFA-5013-4F8F-8F3D-7BCC228A9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19" y="2676851"/>
            <a:ext cx="7325294" cy="39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9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endParaRPr lang="en-US" altLang="zh-TW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8003286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請參考本課程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的投影片編譯並安裝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，須注意在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cmake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的過程中是否成功偵測到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UHD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srsGUI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，成功偵測到的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cmake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畫面如下圖所示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27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F4C7399-961E-4E2F-8346-D93994668E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26"/>
          <a:stretch/>
        </p:blipFill>
        <p:spPr>
          <a:xfrm>
            <a:off x="2567260" y="2988982"/>
            <a:ext cx="7057481" cy="350389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CC8B85A-DFED-49EC-A936-D2376F53F49A}"/>
              </a:ext>
            </a:extLst>
          </p:cNvPr>
          <p:cNvSpPr/>
          <p:nvPr/>
        </p:nvSpPr>
        <p:spPr>
          <a:xfrm>
            <a:off x="2567259" y="2973691"/>
            <a:ext cx="5340763" cy="616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4FE988-5C39-4F0D-9978-74237A7EE398}"/>
              </a:ext>
            </a:extLst>
          </p:cNvPr>
          <p:cNvSpPr/>
          <p:nvPr/>
        </p:nvSpPr>
        <p:spPr>
          <a:xfrm>
            <a:off x="2567258" y="5874379"/>
            <a:ext cx="4711590" cy="5740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1177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編譯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原始碼</a:t>
            </a:r>
            <a:endParaRPr lang="en-US" altLang="zh-TW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16405" y="1633962"/>
            <a:ext cx="10359189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zh-TW" dirty="0"/>
              <a:t>輸入</a:t>
            </a:r>
            <a:r>
              <a:rPr lang="en-US" altLang="zh-TW" dirty="0"/>
              <a:t>make</a:t>
            </a:r>
            <a:r>
              <a:rPr lang="zh-TW" altLang="zh-TW" dirty="0"/>
              <a:t>以使用剛剛產生</a:t>
            </a:r>
            <a:r>
              <a:rPr lang="en-US" altLang="zh-TW" dirty="0" err="1"/>
              <a:t>Makefile</a:t>
            </a:r>
            <a:r>
              <a:rPr lang="zh-TW" altLang="zh-TW" dirty="0"/>
              <a:t>進行編譯，請仔細注意編譯過程中有沒有出現任何錯誤，若編譯過程順利應可在</a:t>
            </a:r>
            <a:r>
              <a:rPr lang="en-US" altLang="zh-TW" dirty="0"/>
              <a:t>make</a:t>
            </a:r>
            <a:r>
              <a:rPr lang="zh-TW" altLang="zh-TW" dirty="0"/>
              <a:t>結果的最下方看到如下圖所示的字樣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28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03" y="3030064"/>
            <a:ext cx="6355392" cy="369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6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執行檔</a:t>
            </a:r>
            <a:endParaRPr lang="en-US" altLang="zh-TW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28975"/>
            <a:ext cx="10744199" cy="1648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zh-TW" dirty="0"/>
              <a:t>輸入</a:t>
            </a:r>
            <a:r>
              <a:rPr lang="en-US" altLang="zh-TW" dirty="0" err="1"/>
              <a:t>sudo</a:t>
            </a:r>
            <a:r>
              <a:rPr lang="en-US" altLang="zh-TW" dirty="0"/>
              <a:t> make install</a:t>
            </a:r>
            <a:r>
              <a:rPr lang="zh-TW" altLang="zh-TW" dirty="0"/>
              <a:t>並輸入密碼以將剛剛編譯好的</a:t>
            </a:r>
            <a:r>
              <a:rPr lang="en-US" altLang="zh-TW" dirty="0"/>
              <a:t>UE Scanner</a:t>
            </a:r>
            <a:r>
              <a:rPr lang="zh-TW" altLang="zh-TW" dirty="0"/>
              <a:t>安裝至系統中，成功的安裝過程如下圖</a:t>
            </a:r>
            <a:r>
              <a:rPr lang="zh-TW" altLang="zh-TW" dirty="0" smtClean="0"/>
              <a:t>所示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並輸入</a:t>
            </a: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ldconfig</a:t>
            </a:r>
            <a:r>
              <a:rPr lang="en-US" altLang="zh-TW" dirty="0"/>
              <a:t> </a:t>
            </a:r>
            <a:endParaRPr lang="zh-TW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29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810" y="2654538"/>
            <a:ext cx="7125406" cy="40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/>
          <p:cNvSpPr txBox="1">
            <a:spLocks noGrp="1"/>
          </p:cNvSpPr>
          <p:nvPr>
            <p:ph type="title"/>
          </p:nvPr>
        </p:nvSpPr>
        <p:spPr>
          <a:xfrm>
            <a:off x="2152650" y="365127"/>
            <a:ext cx="7886700" cy="96380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TW" altLang="en-US" sz="4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實驗目的</a:t>
            </a:r>
            <a:endParaRPr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讓學生能建立並熟悉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架構與實驗環境</a:t>
            </a:r>
            <a:endParaRPr lang="en-US" altLang="zh-TW" sz="2400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使學生能透過觀察並了解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5G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之間存在的安全威脅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學生能透過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實驗平台去觀察</a:t>
            </a:r>
            <a:r>
              <a:rPr lang="en-US" altLang="zh-TW" sz="24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收發封包時，封包會經過哪些節點以及封包傳遞產生的訊息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調整設置參數來分析及量測其對系統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的影響</a:t>
            </a: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188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預設設定檔</a:t>
            </a:r>
            <a:endParaRPr lang="en-US" altLang="zh-TW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87642" y="1690688"/>
            <a:ext cx="9416716" cy="1648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zh-TW" dirty="0"/>
              <a:t>輸入</a:t>
            </a:r>
            <a:r>
              <a:rPr lang="en-US" altLang="zh-TW" dirty="0" err="1"/>
              <a:t>sudo</a:t>
            </a:r>
            <a:r>
              <a:rPr lang="en-US" altLang="zh-TW" dirty="0"/>
              <a:t> srslte_install_configs.sh service --force</a:t>
            </a:r>
            <a:r>
              <a:rPr lang="zh-TW" altLang="zh-TW" dirty="0"/>
              <a:t>並輸入密碼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30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27" y="2667906"/>
            <a:ext cx="10215346" cy="27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Check 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List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025417"/>
              </p:ext>
            </p:extLst>
          </p:nvPr>
        </p:nvGraphicFramePr>
        <p:xfrm>
          <a:off x="2152650" y="1807557"/>
          <a:ext cx="7886700" cy="4233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036">
                  <a:extLst>
                    <a:ext uri="{9D8B030D-6E8A-4147-A177-3AD203B41FA5}">
                      <a16:colId xmlns:a16="http://schemas.microsoft.com/office/drawing/2014/main" val="2655597728"/>
                    </a:ext>
                  </a:extLst>
                </a:gridCol>
                <a:gridCol w="2529580">
                  <a:extLst>
                    <a:ext uri="{9D8B030D-6E8A-4147-A177-3AD203B41FA5}">
                      <a16:colId xmlns:a16="http://schemas.microsoft.com/office/drawing/2014/main" val="269020806"/>
                    </a:ext>
                  </a:extLst>
                </a:gridCol>
                <a:gridCol w="4908084">
                  <a:extLst>
                    <a:ext uri="{9D8B030D-6E8A-4147-A177-3AD203B41FA5}">
                      <a16:colId xmlns:a16="http://schemas.microsoft.com/office/drawing/2014/main" val="3366797614"/>
                    </a:ext>
                  </a:extLst>
                </a:gridCol>
              </a:tblGrid>
              <a:tr h="337486">
                <a:tc>
                  <a:txBody>
                    <a:bodyPr/>
                    <a:lstStyle/>
                    <a:p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426059"/>
                  </a:ext>
                </a:extLst>
              </a:tr>
              <a:tr h="928087">
                <a:tc>
                  <a:txBody>
                    <a:bodyPr/>
                    <a:lstStyle/>
                    <a:p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UHD &amp; FPGA Image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確認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UHD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已經正確被安裝且成功下載</a:t>
                      </a:r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FPGA</a:t>
                      </a:r>
                      <a:r>
                        <a:rPr lang="zh-TW" altLang="en-US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的映像檔</a:t>
                      </a:r>
                      <a:endParaRPr lang="en-US" altLang="zh-TW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329567"/>
                  </a:ext>
                </a:extLst>
              </a:tr>
              <a:tr h="928087">
                <a:tc>
                  <a:txBody>
                    <a:bodyPr/>
                    <a:lstStyle/>
                    <a:p>
                      <a:endParaRPr lang="zh-TW" altLang="en-US" sz="18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USRP B210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確認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USRP B210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已經成功被偵測到且運作模式為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USB3.0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，若有外接電源的話則電源指示燈應為紅色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595423"/>
                  </a:ext>
                </a:extLst>
              </a:tr>
              <a:tr h="928087">
                <a:tc>
                  <a:txBody>
                    <a:bodyPr/>
                    <a:lstStyle/>
                    <a:p>
                      <a:endParaRPr lang="zh-TW" altLang="en-US" sz="18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srsGUI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確認</a:t>
                      </a:r>
                      <a:r>
                        <a:rPr lang="en-US" altLang="zh-TW" sz="2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srsGUI</a:t>
                      </a:r>
                      <a:r>
                        <a:rPr lang="zh-TW" altLang="en-US" sz="2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已經正確被編譯且成功安裝至系統內</a:t>
                      </a:r>
                      <a:endParaRPr lang="en-US" altLang="zh-TW" sz="2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068455"/>
                  </a:ext>
                </a:extLst>
              </a:tr>
              <a:tr h="928087">
                <a:tc>
                  <a:txBody>
                    <a:bodyPr/>
                    <a:lstStyle/>
                    <a:p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UE Scanner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確認</a:t>
                      </a:r>
                      <a:r>
                        <a:rPr lang="en-US" altLang="zh-TW" sz="2000" baseline="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cmake</a:t>
                      </a:r>
                      <a:r>
                        <a:rPr lang="zh-TW" altLang="en-US" sz="2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的過程中有成功偵測到</a:t>
                      </a:r>
                      <a:r>
                        <a:rPr lang="en-US" altLang="zh-TW" sz="2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UHD</a:t>
                      </a:r>
                      <a:r>
                        <a:rPr lang="zh-TW" altLang="en-US" sz="2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及</a:t>
                      </a:r>
                      <a:r>
                        <a:rPr lang="en-US" altLang="zh-TW" sz="2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srsGUI</a:t>
                      </a:r>
                    </a:p>
                    <a:p>
                      <a:pPr algn="just"/>
                      <a:endParaRPr lang="en-US" altLang="zh-TW" sz="20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5881453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532CD3-CAB1-4450-83DC-1E4CCB31AFF9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31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67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133856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133858"/>
            <a:ext cx="7886700" cy="549859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實驗目的及實驗內容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背景知識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實驗環境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實際架構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軟硬體環境</a:t>
            </a:r>
            <a:endParaRPr lang="en-US" altLang="zh-TW" sz="2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1. USRP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2. UE Scanner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設定及量測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3. 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測量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頻率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4.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系統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5.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參數調整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總結及問題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32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821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eNB(enb,gui section)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4952" y="1712997"/>
            <a:ext cx="9942095" cy="191878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 vim 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srsenb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enb.conf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以編輯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srsenb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的設定檔，將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[enb]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範圍的設定值改為和下圖一樣的內容，其中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為行動裝置國家代碼，而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的行動裝置網路代碼，兩相代碼結合，以用來表示唯一一個的行動裝置的網路運營商。同時請將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[gui]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區塊下的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設為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以啟動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srsGUI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33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DD484EA-EAE8-4A16-B744-AEEC0ADC5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41"/>
          <a:stretch/>
        </p:blipFill>
        <p:spPr>
          <a:xfrm>
            <a:off x="2493963" y="3923585"/>
            <a:ext cx="4399775" cy="252484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70D25D9-EBFE-4495-9EBC-82529D917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1"/>
          <a:stretch/>
        </p:blipFill>
        <p:spPr>
          <a:xfrm>
            <a:off x="7675280" y="4826436"/>
            <a:ext cx="1870640" cy="7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eNB(rf section)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接續前一頁的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設定檔，將設定檔內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[rf]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區塊的設定值改為如下圖所示內容，其中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dl_earfcn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可以透過查表得知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Downlink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的頻率範圍，而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tx_gain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rx_gain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分別為傳送及接收的無線電訊號增益，若是使用同軸電纜連接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的話請注意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tx_gain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盡量不要超過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60dB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，否則可能會損壞板子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34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470558-6704-4B91-B837-34758A4BF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650" y="3792705"/>
            <a:ext cx="7886700" cy="274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6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UE(rf section)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UE2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 vim /etc/srslte/ue.conf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以編輯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的設定檔，將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[rf]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區塊中的設定值改為如下圖所示的內容，其中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dl_earfcn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需與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一致。若天線接在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的話請將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device_args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改為 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tx_subdev_spec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A:A,rx_subdev_spec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=A:A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35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C67515-9094-4C21-930B-DA7A381047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67"/>
          <a:stretch/>
        </p:blipFill>
        <p:spPr>
          <a:xfrm>
            <a:off x="2244929" y="3338818"/>
            <a:ext cx="4924862" cy="320926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ED2B2CE-D46C-485B-A3BE-F8958C8C18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2" t="58716" r="19320" b="17921"/>
          <a:stretch/>
        </p:blipFill>
        <p:spPr>
          <a:xfrm rot="16200000">
            <a:off x="6771884" y="4086480"/>
            <a:ext cx="3211325" cy="171188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8D8D817-196B-47A3-8E86-19BE25D69506}"/>
              </a:ext>
            </a:extLst>
          </p:cNvPr>
          <p:cNvSpPr txBox="1"/>
          <p:nvPr/>
        </p:nvSpPr>
        <p:spPr>
          <a:xfrm>
            <a:off x="9233485" y="3649212"/>
            <a:ext cx="117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A:B Tx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8153D0A-9A32-4FA8-8C90-2D5F2B3BB39A}"/>
              </a:ext>
            </a:extLst>
          </p:cNvPr>
          <p:cNvSpPr txBox="1"/>
          <p:nvPr/>
        </p:nvSpPr>
        <p:spPr>
          <a:xfrm>
            <a:off x="9233486" y="4320341"/>
            <a:ext cx="1174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A:B Rx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02D4DF1-A6F5-4A86-A529-FE2094CD2A59}"/>
              </a:ext>
            </a:extLst>
          </p:cNvPr>
          <p:cNvSpPr txBox="1"/>
          <p:nvPr/>
        </p:nvSpPr>
        <p:spPr>
          <a:xfrm>
            <a:off x="9233486" y="5112672"/>
            <a:ext cx="1174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A:A Rx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666A3A4-2286-4894-86B9-D3E2BB075568}"/>
              </a:ext>
            </a:extLst>
          </p:cNvPr>
          <p:cNvSpPr txBox="1"/>
          <p:nvPr/>
        </p:nvSpPr>
        <p:spPr>
          <a:xfrm>
            <a:off x="9250788" y="5768702"/>
            <a:ext cx="1157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A:A Tx</a:t>
            </a:r>
          </a:p>
        </p:txBody>
      </p:sp>
    </p:spTree>
    <p:extLst>
      <p:ext uri="{BB962C8B-B14F-4D97-AF65-F5344CB8AC3E}">
        <p14:creationId xmlns:p14="http://schemas.microsoft.com/office/powerpoint/2010/main" val="206755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UE(usim, gui section)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接續前述的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設定檔，請將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[usim]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內容改為如下圖左所示，而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UE2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[usim]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區塊內容請改為下圖右的數值，其中的參數需與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user_db.csv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一致。</a:t>
            </a:r>
            <a:endParaRPr lang="en-US" altLang="zh-TW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9922934" y="6448428"/>
            <a:ext cx="709084" cy="365125"/>
          </a:xfrm>
        </p:spPr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36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68BF14C-7776-45E5-B00A-C9CE470831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78"/>
          <a:stretch/>
        </p:blipFill>
        <p:spPr>
          <a:xfrm>
            <a:off x="3404997" y="3338818"/>
            <a:ext cx="5382006" cy="244122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91B1C750-70CA-4948-923A-2E50E4E3853C}"/>
              </a:ext>
            </a:extLst>
          </p:cNvPr>
          <p:cNvSpPr txBox="1"/>
          <p:nvPr/>
        </p:nvSpPr>
        <p:spPr>
          <a:xfrm>
            <a:off x="4835424" y="5900434"/>
            <a:ext cx="2521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設定檔內容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23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EPC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 srsepc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以啟動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，成功畫面應如下圖所示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37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321602-2646-4273-BB0F-DAEDB926E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92" y="2852256"/>
            <a:ext cx="7468617" cy="33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eNB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237797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 srsenb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啟動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後應可看到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上顯示如下圖左的內容，同時會啟動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srsGUI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顯示如下圖右的畫面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38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6F86033-AF53-496E-8BA4-7E9D45024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5" y="2879676"/>
            <a:ext cx="6400980" cy="36173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201D2E3-56AB-4B2B-AB91-0A18EA754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33" y="2879676"/>
            <a:ext cx="3835781" cy="36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5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eNB(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確認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USRP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狀態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237797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啟動後連接在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 B210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的狀態應會如下圖所示，因我們設定的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sub_dev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A:A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，因此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A:A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指示燈會亮起，綠燈表示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Rx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，紅燈表示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Tx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39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CCA15A-EF62-4B99-8994-3C33F02095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7" r="17095"/>
          <a:stretch/>
        </p:blipFill>
        <p:spPr>
          <a:xfrm rot="16200000">
            <a:off x="4405619" y="1264640"/>
            <a:ext cx="3380763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8517253-43FD-40B4-B120-90BA5348191B}"/>
              </a:ext>
            </a:extLst>
          </p:cNvPr>
          <p:cNvSpPr/>
          <p:nvPr/>
        </p:nvSpPr>
        <p:spPr>
          <a:xfrm>
            <a:off x="7122482" y="4597168"/>
            <a:ext cx="458371" cy="1092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8779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7886700" cy="890650"/>
          </a:xfrm>
        </p:spPr>
        <p:txBody>
          <a:bodyPr>
            <a:normAutofit/>
          </a:bodyPr>
          <a:lstStyle/>
          <a:p>
            <a:pPr algn="ctr"/>
            <a:r>
              <a:rPr lang="zh-TW" altLang="zh-TW" sz="4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實驗</a:t>
            </a:r>
            <a:r>
              <a:rPr lang="zh-TW" altLang="en-US" sz="40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內容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2152650" y="1255778"/>
            <a:ext cx="7886700" cy="5602223"/>
          </a:xfrm>
        </p:spPr>
        <p:txBody>
          <a:bodyPr>
            <a:no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架設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Scanner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之實驗環境</a:t>
            </a:r>
            <a:endParaRPr lang="en-US" altLang="zh-TW" sz="24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USRP Hardware Driver(UHD)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srsRAN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設定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srsRAN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以讓其在測量頻率上運作並進行相關測試</a:t>
            </a:r>
            <a:endParaRPr lang="en-US" altLang="zh-TW" sz="24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srsRAN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內的</a:t>
            </a: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UHD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設定</a:t>
            </a:r>
            <a:endParaRPr lang="en-US" altLang="zh-TW" sz="20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設定測量頻率</a:t>
            </a:r>
            <a:endParaRPr lang="en-US" altLang="zh-TW" sz="20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Physical Resource Blocks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調整參數並觀察對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的影響</a:t>
            </a:r>
            <a:endParaRPr lang="en-US" altLang="zh-TW" sz="24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en-US" altLang="zh-TW" sz="2000" dirty="0" err="1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srsGUI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各欄位意義</a:t>
            </a:r>
          </a:p>
          <a:p>
            <a:pPr lvl="1">
              <a:buFontTx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PUSCH MCS</a:t>
            </a:r>
          </a:p>
          <a:p>
            <a:pPr lvl="1">
              <a:buFontTx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PUCCH MCS</a:t>
            </a:r>
          </a:p>
          <a:p>
            <a:pPr lvl="1">
              <a:buFontTx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Reject Procedure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srsRAN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觀察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Scanner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en-US" altLang="zh-TW" sz="24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Scanner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搜尋及其</a:t>
            </a: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觀察</a:t>
            </a:r>
            <a:endParaRPr lang="en-US" altLang="zh-TW" sz="20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G-NetTrack Lite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觀察</a:t>
            </a: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變化</a:t>
            </a:r>
            <a:endParaRPr lang="en-US" altLang="zh-TW" sz="20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68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並測試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(srsue)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0"/>
            <a:ext cx="7886700" cy="195013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端執行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 srsue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，成功執行的話兩個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理應順利連接上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並於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端啟動一個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srsGUI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顯示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PUSCH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PUCCH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狀態，成功連接的畫面如下圖所示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40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FFFA12-CCEB-49AB-AE5A-AD7831551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08" y="2919249"/>
            <a:ext cx="5956184" cy="35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3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承載上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eNB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的訊息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0"/>
            <a:ext cx="7886700" cy="195013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每當一個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時，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應該都會顯示一個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0xXX connected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的訊息，而當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的無線連接中斷時會顯示 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Disconnecting rnti=0xXX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的訊息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41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D005FE-1A65-4866-8D92-27FF4CDA8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42" y="3190302"/>
            <a:ext cx="6920917" cy="30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承載上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EPC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時的訊息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0"/>
            <a:ext cx="7886700" cy="195013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每當一個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時，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SPGW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都會分配給該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GTP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通道的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TEID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位址，請驗證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所顯示的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IMSI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端所設定的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IMSI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是否一致，若一致即為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成功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的證明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42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CB98F6B-7A3E-4CAB-B0EC-3D788FA80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09" r="41695" b="20555"/>
          <a:stretch/>
        </p:blipFill>
        <p:spPr>
          <a:xfrm>
            <a:off x="2885513" y="3218528"/>
            <a:ext cx="6420975" cy="280760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47121944-76B3-48DF-ABC5-39B201CD710A}"/>
              </a:ext>
            </a:extLst>
          </p:cNvPr>
          <p:cNvSpPr txBox="1"/>
          <p:nvPr/>
        </p:nvSpPr>
        <p:spPr>
          <a:xfrm>
            <a:off x="4975783" y="5986763"/>
            <a:ext cx="140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F9A5A6-EA58-4F13-BFD8-4476EE849782}"/>
              </a:ext>
            </a:extLst>
          </p:cNvPr>
          <p:cNvSpPr/>
          <p:nvPr/>
        </p:nvSpPr>
        <p:spPr>
          <a:xfrm>
            <a:off x="2885512" y="5800594"/>
            <a:ext cx="5490392" cy="2255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191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92" y="2796288"/>
            <a:ext cx="4990211" cy="38953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並測試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(USRP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狀態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0"/>
            <a:ext cx="7886700" cy="195013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當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成功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Attach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後其燈號應如下圖所示。下圖為本範例的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，天線連接在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A:A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的位置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9945370" y="6492876"/>
            <a:ext cx="709084" cy="365125"/>
          </a:xfrm>
        </p:spPr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43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195B03-EB6D-4459-90CB-3CBC9D4BD4A9}"/>
              </a:ext>
            </a:extLst>
          </p:cNvPr>
          <p:cNvSpPr/>
          <p:nvPr/>
        </p:nvSpPr>
        <p:spPr>
          <a:xfrm>
            <a:off x="4672222" y="5990947"/>
            <a:ext cx="1679811" cy="4708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89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原始物理通道觀察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(PUSCH)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下圖為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srsGUI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畫面，設定檔為前述投影片調整完後的設定。左邊為發射端到接收端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的訊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號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增益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，右邊為繪製各個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I/Q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平面。可以觀察到目前是以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16QAM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的方式進行調變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44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974" y="3362292"/>
            <a:ext cx="7659960" cy="287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7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原始物理通道觀察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(PUCCH)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90691"/>
            <a:ext cx="7886700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下圖為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srsGUI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部分畫面，設定檔為前述投影片調整完後的設定。右邊為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無線訊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號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對於不同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訊號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增益，左邊為繪製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PUCCH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I/Q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平面。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45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10" y="3141539"/>
            <a:ext cx="8483180" cy="303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2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觀測導出的認證資訊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38481"/>
            <a:ext cx="10182726" cy="1738311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收到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端傳送之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IMSI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後即可以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打開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enb.pcap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啟動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並立及觀測從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MAC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層所導出的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PDU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啟動後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應會繼續先前的連線動作，並且應可在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的介面上看到如圖所示未被辨認的封包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9922934" y="6448428"/>
            <a:ext cx="709084" cy="365125"/>
          </a:xfrm>
        </p:spPr>
        <p:txBody>
          <a:bodyPr/>
          <a:lstStyle/>
          <a:p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/>
              <a:t>46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D3BE821-B526-4B03-99F2-7A17C2592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25" y="3263899"/>
            <a:ext cx="84391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56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觀測導出的認證資訊</a:t>
            </a:r>
            <a:r>
              <a:rPr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設定選單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47719" y="1509460"/>
            <a:ext cx="9894971" cy="55895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依序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開啟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Edit-&gt;Preferences-&gt;Protocols-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&gt;DLT_USER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並點擊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9922934" y="6448428"/>
            <a:ext cx="709084" cy="365125"/>
          </a:xfrm>
        </p:spPr>
        <p:txBody>
          <a:bodyPr/>
          <a:lstStyle/>
          <a:p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/>
              <a:t>47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152651" y="2300257"/>
            <a:ext cx="7770283" cy="4513296"/>
            <a:chOff x="628650" y="2300257"/>
            <a:chExt cx="7345853" cy="4116802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B48574EA-2621-4719-9A0E-3094FCB58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688886"/>
              <a:ext cx="6250409" cy="3595741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9BD1FC0-091F-4088-A839-460D0B7E6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943" y="2300257"/>
              <a:ext cx="3726809" cy="270420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DFEC4084-0702-467A-8AD9-FF9EA9955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943" y="3559911"/>
              <a:ext cx="3773560" cy="2724716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10395AC-4FC3-4B39-BF36-D863CBC85FBD}"/>
                </a:ext>
              </a:extLst>
            </p:cNvPr>
            <p:cNvSpPr/>
            <p:nvPr/>
          </p:nvSpPr>
          <p:spPr>
            <a:xfrm>
              <a:off x="809033" y="2688886"/>
              <a:ext cx="407216" cy="2013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12700">
                  <a:solidFill>
                    <a:srgbClr val="FF0000"/>
                  </a:solidFill>
                </a:ln>
                <a:noFill/>
                <a:latin typeface="Calibri" panose="020F0502020204030204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5D8455-AECC-4D22-9A03-B436D5B15C08}"/>
                </a:ext>
              </a:extLst>
            </p:cNvPr>
            <p:cNvSpPr/>
            <p:nvPr/>
          </p:nvSpPr>
          <p:spPr>
            <a:xfrm>
              <a:off x="1012641" y="5886490"/>
              <a:ext cx="757436" cy="2013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12700">
                  <a:solidFill>
                    <a:srgbClr val="FF0000"/>
                  </a:solidFill>
                </a:ln>
                <a:noFill/>
                <a:latin typeface="Calibri" panose="020F0502020204030204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3533386-A510-4602-A53F-C458106FF92B}"/>
                </a:ext>
              </a:extLst>
            </p:cNvPr>
            <p:cNvSpPr/>
            <p:nvPr/>
          </p:nvSpPr>
          <p:spPr>
            <a:xfrm>
              <a:off x="4200943" y="3133469"/>
              <a:ext cx="757436" cy="2013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12700">
                  <a:solidFill>
                    <a:srgbClr val="FF0000"/>
                  </a:solidFill>
                </a:ln>
                <a:noFill/>
                <a:latin typeface="Calibri" panose="020F0502020204030204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9A46EA9-4ACD-4E24-85F5-0DE3ADE6230D}"/>
                </a:ext>
              </a:extLst>
            </p:cNvPr>
            <p:cNvSpPr/>
            <p:nvPr/>
          </p:nvSpPr>
          <p:spPr>
            <a:xfrm>
              <a:off x="4384030" y="5614032"/>
              <a:ext cx="574349" cy="1659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12700">
                  <a:solidFill>
                    <a:srgbClr val="FF0000"/>
                  </a:solidFill>
                </a:ln>
                <a:noFill/>
                <a:latin typeface="Calibri" panose="020F0502020204030204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107C3EF-F9F6-464C-9D50-509B194098D7}"/>
                </a:ext>
              </a:extLst>
            </p:cNvPr>
            <p:cNvSpPr/>
            <p:nvPr/>
          </p:nvSpPr>
          <p:spPr>
            <a:xfrm>
              <a:off x="5701671" y="3937632"/>
              <a:ext cx="574349" cy="2013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12700">
                  <a:solidFill>
                    <a:srgbClr val="FF0000"/>
                  </a:solidFill>
                </a:ln>
                <a:noFill/>
                <a:latin typeface="Calibri" panose="020F0502020204030204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20C4D2A-8DF9-405C-8607-624B6202A940}"/>
                </a:ext>
              </a:extLst>
            </p:cNvPr>
            <p:cNvSpPr txBox="1"/>
            <p:nvPr/>
          </p:nvSpPr>
          <p:spPr>
            <a:xfrm>
              <a:off x="1216248" y="2651971"/>
              <a:ext cx="31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1959B39-00C2-4764-8CC0-04531E2FA545}"/>
                </a:ext>
              </a:extLst>
            </p:cNvPr>
            <p:cNvSpPr txBox="1"/>
            <p:nvPr/>
          </p:nvSpPr>
          <p:spPr>
            <a:xfrm>
              <a:off x="1770077" y="5955394"/>
              <a:ext cx="31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5AAF88FE-48E7-4EDF-BF3E-F9CCF0EDC539}"/>
                </a:ext>
              </a:extLst>
            </p:cNvPr>
            <p:cNvSpPr txBox="1"/>
            <p:nvPr/>
          </p:nvSpPr>
          <p:spPr>
            <a:xfrm>
              <a:off x="4932182" y="3067256"/>
              <a:ext cx="31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FEF01FD-4FC4-440A-9D4B-41923EE2EB44}"/>
                </a:ext>
              </a:extLst>
            </p:cNvPr>
            <p:cNvSpPr txBox="1"/>
            <p:nvPr/>
          </p:nvSpPr>
          <p:spPr>
            <a:xfrm>
              <a:off x="4981468" y="5434568"/>
              <a:ext cx="31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91D1875-1718-4B50-A512-28398A3A3915}"/>
                </a:ext>
              </a:extLst>
            </p:cNvPr>
            <p:cNvSpPr txBox="1"/>
            <p:nvPr/>
          </p:nvSpPr>
          <p:spPr>
            <a:xfrm>
              <a:off x="6320374" y="3706799"/>
              <a:ext cx="31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1901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301" y="2443072"/>
            <a:ext cx="5809116" cy="44149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觀測導出的認證資訊</a:t>
            </a:r>
            <a:r>
              <a:rPr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新增設定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9179" y="1608675"/>
            <a:ext cx="11293642" cy="83439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於彈出視窗中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新增兩筆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DLT=147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DLT=148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且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protocol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為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mac-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-framed</a:t>
            </a:r>
            <a:r>
              <a:rPr lang="zh-TW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-eps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之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自訂訊框解析器，然後按下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儲存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9922934" y="6448428"/>
            <a:ext cx="709084" cy="365125"/>
          </a:xfrm>
        </p:spPr>
        <p:txBody>
          <a:bodyPr/>
          <a:lstStyle/>
          <a:p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/>
              <a:t>48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4013926" y="3340742"/>
            <a:ext cx="4428198" cy="3466709"/>
            <a:chOff x="2489925" y="3340742"/>
            <a:chExt cx="4428198" cy="3466709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10395AC-4FC3-4B39-BF36-D863CBC85FBD}"/>
                </a:ext>
              </a:extLst>
            </p:cNvPr>
            <p:cNvSpPr/>
            <p:nvPr/>
          </p:nvSpPr>
          <p:spPr>
            <a:xfrm>
              <a:off x="2489925" y="5892595"/>
              <a:ext cx="306702" cy="20133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12700">
                  <a:solidFill>
                    <a:srgbClr val="FF0000"/>
                  </a:solidFill>
                </a:ln>
                <a:noFill/>
                <a:latin typeface="Calibri" panose="020F0502020204030204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B20C4D2A-8DF9-405C-8607-624B6202A940}"/>
                </a:ext>
              </a:extLst>
            </p:cNvPr>
            <p:cNvSpPr txBox="1"/>
            <p:nvPr/>
          </p:nvSpPr>
          <p:spPr>
            <a:xfrm>
              <a:off x="2793431" y="5892595"/>
              <a:ext cx="31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A31841B-6C07-48F7-B7E1-3862692388E8}"/>
                </a:ext>
              </a:extLst>
            </p:cNvPr>
            <p:cNvSpPr/>
            <p:nvPr/>
          </p:nvSpPr>
          <p:spPr>
            <a:xfrm>
              <a:off x="2618261" y="3340742"/>
              <a:ext cx="4299862" cy="3145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12700">
                  <a:solidFill>
                    <a:srgbClr val="FF0000"/>
                  </a:solidFill>
                </a:ln>
                <a:noFill/>
                <a:latin typeface="Calibri" panose="020F0502020204030204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54F4511-A6EE-4CF3-9D02-717B12D79CCB}"/>
                </a:ext>
              </a:extLst>
            </p:cNvPr>
            <p:cNvSpPr/>
            <p:nvPr/>
          </p:nvSpPr>
          <p:spPr>
            <a:xfrm>
              <a:off x="4325278" y="6108612"/>
              <a:ext cx="764338" cy="240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12700">
                  <a:solidFill>
                    <a:srgbClr val="FF0000"/>
                  </a:solidFill>
                </a:ln>
                <a:noFill/>
                <a:latin typeface="Calibri" panose="020F0502020204030204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713B56D6-7759-4B5C-B821-937454D98AE0}"/>
                </a:ext>
              </a:extLst>
            </p:cNvPr>
            <p:cNvSpPr/>
            <p:nvPr/>
          </p:nvSpPr>
          <p:spPr>
            <a:xfrm>
              <a:off x="5409592" y="6566483"/>
              <a:ext cx="764338" cy="2409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12700">
                  <a:solidFill>
                    <a:srgbClr val="FF0000"/>
                  </a:solidFill>
                </a:ln>
                <a:noFill/>
                <a:latin typeface="Calibri" panose="020F0502020204030204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9118F2B-6455-4220-82FA-2B4681E9A197}"/>
                </a:ext>
              </a:extLst>
            </p:cNvPr>
            <p:cNvSpPr txBox="1"/>
            <p:nvPr/>
          </p:nvSpPr>
          <p:spPr>
            <a:xfrm>
              <a:off x="6094204" y="3635338"/>
              <a:ext cx="31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FBA257C-ECB5-46E1-A094-3D367515214C}"/>
                </a:ext>
              </a:extLst>
            </p:cNvPr>
            <p:cNvSpPr txBox="1"/>
            <p:nvPr/>
          </p:nvSpPr>
          <p:spPr>
            <a:xfrm>
              <a:off x="5105639" y="5892595"/>
              <a:ext cx="31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22D4AE43-F915-4198-91A4-4F5BF4BF7610}"/>
                </a:ext>
              </a:extLst>
            </p:cNvPr>
            <p:cNvSpPr txBox="1"/>
            <p:nvPr/>
          </p:nvSpPr>
          <p:spPr>
            <a:xfrm>
              <a:off x="6167526" y="6231301"/>
              <a:ext cx="31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3423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觀測導出的認證資訊</a:t>
            </a:r>
            <a:r>
              <a:rPr lang="en-US" altLang="zh-TW" sz="4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解析結果</a:t>
            </a:r>
            <a:r>
              <a:rPr lang="en-US" altLang="zh-TW" sz="4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4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46311"/>
            <a:ext cx="10515600" cy="132556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設定完成後回到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的主介面，應會看到剛剛無法解析的封包現在都已順利被解析，其中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部分會顯示該訊框為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MAC-LTE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LTE-RRC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或是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RLC-LTE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部分則會顯示該封包所屬的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 Channel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及相關資訊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9922934" y="6448428"/>
            <a:ext cx="709084" cy="365125"/>
          </a:xfrm>
        </p:spPr>
        <p:txBody>
          <a:bodyPr/>
          <a:lstStyle/>
          <a:p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/>
              <a:t>49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682" y="2871874"/>
            <a:ext cx="7653205" cy="39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133856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133858"/>
            <a:ext cx="7886700" cy="549859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實驗目的及實驗內容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背景知識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-"/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Handover Procedure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it-IT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LTE/5G Control Plane Protocol Stack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台灣電信業者佈署狀態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實驗環境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1. USRP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2. 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設定及量測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3. 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測量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頻率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4.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系統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5.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參數調整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總結及問題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5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031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133856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133858"/>
            <a:ext cx="7886700" cy="549859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實驗目的及實驗內容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背景知識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實驗環境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實際架構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軟硬體環境</a:t>
            </a:r>
            <a:endParaRPr lang="en-US" altLang="zh-TW" sz="2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1. USRP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2. 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設定及量測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3.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測量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頻率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4.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系統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5.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參數調整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總結及問題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50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462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25540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測量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LTE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中商業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eNB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設置頻率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1474" y="1580962"/>
            <a:ext cx="10792326" cy="204006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所連接之裝置上先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進入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原始碼目錄下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/build/lib/examples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，並執行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./cell_search -b 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 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代表要搜尋的頻段，台灣電信業者目前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使用的頻帶為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Band3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Band7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Band8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Band28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，請依序搜尋這四個頻帶。若找到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的話會顯示如下圖的訊息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51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BADD61A-90DA-4F0F-B59C-A73F89B22CCE}"/>
              </a:ext>
            </a:extLst>
          </p:cNvPr>
          <p:cNvSpPr txBox="1"/>
          <p:nvPr/>
        </p:nvSpPr>
        <p:spPr>
          <a:xfrm>
            <a:off x="2074165" y="4788337"/>
            <a:ext cx="1147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Band1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11" y="4484923"/>
            <a:ext cx="6824658" cy="10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5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20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測量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LTE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頻寬中商業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eNB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佈署</a:t>
            </a:r>
            <a:endParaRPr lang="en-US" altLang="zh-TW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46245"/>
            <a:ext cx="8003286" cy="126823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也可以在的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USRP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所連接之裝置上先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進入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原始碼目錄下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/build/lib/examples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，執行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search_LTE_band.sh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，找出台灣電信業者目前於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中使用的頻帶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52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22" y="3127068"/>
            <a:ext cx="7694757" cy="31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1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133856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133858"/>
            <a:ext cx="7886700" cy="549859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實驗目的及實驗內容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背景知識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實驗環境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實際架構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軟硬體環境</a:t>
            </a:r>
            <a:endParaRPr lang="en-US" altLang="zh-TW" sz="2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1. USRP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2. 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設定及量測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3. 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測量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頻率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4. UE Scanner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系統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5.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參數調整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總結及問題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53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532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20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安裝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G-NetTrack Lite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46246"/>
            <a:ext cx="8003286" cy="81653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Play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商店中輸入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G-NetTrack Lite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以下載其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，成功的安裝畫面如下圖所示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54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18"/>
          <a:stretch/>
        </p:blipFill>
        <p:spPr>
          <a:xfrm>
            <a:off x="3179146" y="2563429"/>
            <a:ext cx="5833709" cy="406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1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20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G-NetTrack Lite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625" y="1646245"/>
            <a:ext cx="8910447" cy="480218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端使用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G-NetTrack Lite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，可以獲得目前手機連線資訊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	</a:t>
            </a:r>
            <a:r>
              <a:rPr lang="en-US" altLang="zh-TW" dirty="0"/>
              <a:t>Mobile Country </a:t>
            </a:r>
            <a:r>
              <a:rPr lang="en-US" altLang="zh-TW" dirty="0" smtClean="0"/>
              <a:t>Code	</a:t>
            </a:r>
            <a:r>
              <a:rPr lang="zh-TW" altLang="zh-TW" dirty="0" smtClean="0"/>
              <a:t>行動</a:t>
            </a:r>
            <a:r>
              <a:rPr lang="zh-TW" altLang="zh-TW" dirty="0"/>
              <a:t>裝置國家</a:t>
            </a:r>
            <a:r>
              <a:rPr lang="zh-TW" altLang="zh-TW" dirty="0" smtClean="0"/>
              <a:t>代碼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MNC	Mobile Network </a:t>
            </a:r>
            <a:r>
              <a:rPr lang="en-US" altLang="zh-TW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Code	</a:t>
            </a:r>
            <a:r>
              <a:rPr lang="zh-TW" altLang="zh-TW" dirty="0" smtClean="0"/>
              <a:t>行動</a:t>
            </a:r>
            <a:r>
              <a:rPr lang="zh-TW" altLang="zh-TW" dirty="0"/>
              <a:t>裝置網路</a:t>
            </a:r>
            <a:r>
              <a:rPr lang="zh-TW" altLang="zh-TW" dirty="0" smtClean="0"/>
              <a:t>代碼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	Tracking Area Code</a:t>
            </a:r>
            <a:r>
              <a:rPr lang="en-US" altLang="zh-TW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TW" altLang="zh-TW" dirty="0" smtClean="0"/>
              <a:t>跟蹤</a:t>
            </a:r>
            <a:r>
              <a:rPr lang="zh-TW" altLang="zh-TW" dirty="0"/>
              <a:t>區</a:t>
            </a:r>
            <a:r>
              <a:rPr lang="zh-TW" altLang="zh-TW" dirty="0" smtClean="0"/>
              <a:t>代碼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	Evolved Node B		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eNB-ID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CID	Cell </a:t>
            </a:r>
            <a:r>
              <a:rPr lang="en-US" altLang="zh-TW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			</a:t>
            </a:r>
            <a:r>
              <a:rPr lang="zh-TW" alt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區域</a:t>
            </a:r>
            <a:r>
              <a:rPr lang="en-US" altLang="zh-TW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PCI	Physical Cell </a:t>
            </a:r>
            <a:r>
              <a:rPr lang="en-US" altLang="zh-TW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	</a:t>
            </a:r>
            <a:r>
              <a:rPr lang="zh-TW" altLang="zh-TW" dirty="0" smtClean="0"/>
              <a:t>實體</a:t>
            </a:r>
            <a:r>
              <a:rPr lang="zh-TW" altLang="zh-TW" dirty="0"/>
              <a:t>細胞</a:t>
            </a:r>
            <a:r>
              <a:rPr lang="zh-TW" altLang="zh-TW" dirty="0" smtClean="0"/>
              <a:t>識別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		</a:t>
            </a:r>
            <a:r>
              <a:rPr lang="en-US" altLang="zh-TW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		</a:t>
            </a:r>
            <a:r>
              <a:rPr lang="zh-TW" alt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頻率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	</a:t>
            </a:r>
            <a:r>
              <a:rPr lang="en-US" altLang="zh-TW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Band			</a:t>
            </a:r>
            <a:r>
              <a:rPr lang="zh-TW" alt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頻帶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	</a:t>
            </a:r>
            <a:r>
              <a:rPr lang="en-US" altLang="zh-TW" dirty="0"/>
              <a:t>Tracking </a:t>
            </a:r>
            <a:r>
              <a:rPr lang="en-US" altLang="zh-TW" dirty="0" smtClean="0"/>
              <a:t>Area		</a:t>
            </a:r>
            <a:r>
              <a:rPr lang="zh-TW" altLang="en-US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跟蹤區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55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" b="85981"/>
          <a:stretch/>
        </p:blipFill>
        <p:spPr>
          <a:xfrm>
            <a:off x="7039264" y="4729354"/>
            <a:ext cx="4314536" cy="114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5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20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 Scanner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系統配置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55032" y="1646245"/>
            <a:ext cx="9000904" cy="231615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vim 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srslte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enb.conf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以編輯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的設定檔，將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區塊下的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466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改為剛剛測得的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圖片中為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92(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中華電信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區塊下的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dl_earfcn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3350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改為剛剛測得的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圖片中為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1750)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，更改後的設定檔如下圖所示。此改動會使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同電信業者一樣發送訊號，於附近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傳送廣播封包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56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050" y="6013850"/>
            <a:ext cx="5637901" cy="79970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049" y="3962399"/>
            <a:ext cx="5614035" cy="204075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3259996" y="4694192"/>
            <a:ext cx="799941" cy="348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3259996" y="6169152"/>
            <a:ext cx="1397349" cy="1945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1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996" y="3962400"/>
            <a:ext cx="6337058" cy="26325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20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 Scanner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系統配置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55032" y="1646245"/>
            <a:ext cx="9000904" cy="231615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mme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vim /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zh-TW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/srsLTE/</a:t>
            </a:r>
            <a:r>
              <a:rPr lang="en-US" altLang="zh-TW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epc.conf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以編輯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的設定檔，將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mme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區塊下的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466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改為剛剛測得的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mnc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圖片中為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92(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中華電信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此改動會使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成功連上核往同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電信業者一樣發送訊號，於附近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傳送廣播封包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57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3259996" y="4844716"/>
            <a:ext cx="1167625" cy="352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0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6389"/>
            <a:ext cx="6356137" cy="365726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執行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 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Scanner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系統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31757" y="1690688"/>
            <a:ext cx="11528486" cy="965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執行</a:t>
            </a:r>
            <a:r>
              <a:rPr lang="en-US" altLang="zh-TW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zh-TW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srsepc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zh-TW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srsenb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查看是否能使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端連線至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系統</a:t>
            </a:r>
            <a:r>
              <a:rPr lang="zh-TW" altLang="zh-TW" dirty="0" smtClean="0"/>
              <a:t>，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並觀察連接至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端時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PUSCH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PUCCH</a:t>
            </a:r>
            <a:r>
              <a:rPr lang="zh-TW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的變化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611" y="2656389"/>
            <a:ext cx="6538389" cy="365726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522876" y="63136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EPC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18875" y="631365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eNB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4191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20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 Scanner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資料搜集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(1/2)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00063" y="2721061"/>
            <a:ext cx="5674389" cy="39099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收到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端傳送之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IMSI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後即可以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打開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enb.pcap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以觀察詳細資訊連接成功後於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顯示，如左圖的資訊可以看到，在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RRC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中這個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RRC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層接收到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端的網路能力，代表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能夠透過哪些技術與之相呼應的基地台進行承載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59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602" y="2109542"/>
            <a:ext cx="3830252" cy="470401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6539264" y="5178883"/>
            <a:ext cx="2568160" cy="749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6555006" y="6379721"/>
            <a:ext cx="2552418" cy="1165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96" y="1395499"/>
            <a:ext cx="8458008" cy="7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8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4627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</a:rPr>
              <a:t>Handover </a:t>
            </a:r>
            <a:r>
              <a:rPr lang="en-US" altLang="zh-TW" dirty="0">
                <a:solidFill>
                  <a:srgbClr val="FF0000"/>
                </a:solidFill>
              </a:rPr>
              <a:t>Procedure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1610806" y="879015"/>
            <a:ext cx="8785225" cy="1654100"/>
          </a:xfrm>
        </p:spPr>
        <p:txBody>
          <a:bodyPr/>
          <a:lstStyle/>
          <a:p>
            <a:r>
              <a:rPr lang="zh-TW" altLang="en-US" dirty="0" smtClean="0"/>
              <a:t>換手決定</a:t>
            </a:r>
            <a:r>
              <a:rPr lang="zh-TW" altLang="en-US" dirty="0"/>
              <a:t>過程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zh-TW" altLang="en-US" dirty="0"/>
              <a:t>量測</a:t>
            </a:r>
            <a:r>
              <a:rPr lang="zh-TW" altLang="en-US" dirty="0" smtClean="0"/>
              <a:t>控制→量</a:t>
            </a:r>
            <a:r>
              <a:rPr lang="zh-TW" altLang="en-US" dirty="0"/>
              <a:t>測</a:t>
            </a:r>
            <a:r>
              <a:rPr lang="zh-TW" altLang="en-US" dirty="0" smtClean="0"/>
              <a:t>報告→換</a:t>
            </a:r>
            <a:r>
              <a:rPr lang="zh-TW" altLang="en-US" dirty="0"/>
              <a:t>手</a:t>
            </a:r>
            <a:r>
              <a:rPr lang="zh-TW" altLang="en-US" dirty="0" smtClean="0"/>
              <a:t>判決→換</a:t>
            </a:r>
            <a:r>
              <a:rPr lang="zh-TW" altLang="en-US" dirty="0"/>
              <a:t>手</a:t>
            </a:r>
            <a:r>
              <a:rPr lang="zh-TW" altLang="en-US" dirty="0" smtClean="0"/>
              <a:t>執行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54399C-590F-45B6-9926-02B6D45B04A7}" type="slidenum">
              <a:rPr kumimoji="1" lang="en-US" altLang="zh-TW">
                <a:solidFill>
                  <a:srgbClr val="000000"/>
                </a:solidFill>
                <a:latin typeface="Arial" panose="020B0604020202020204" pitchFamily="34" charset="0"/>
                <a:ea typeface="標楷體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kumimoji="1" lang="en-US" altLang="zh-TW" dirty="0">
              <a:solidFill>
                <a:srgbClr val="000000"/>
              </a:solidFill>
              <a:latin typeface="Arial" panose="020B0604020202020204" pitchFamily="34" charset="0"/>
              <a:ea typeface="標楷體"/>
            </a:endParaRPr>
          </a:p>
        </p:txBody>
      </p:sp>
      <p:pic>
        <p:nvPicPr>
          <p:cNvPr id="1026" name="Picture 2" descr="ts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9" y="3825659"/>
            <a:ext cx="3614267" cy="296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物件 8"/>
          <p:cNvGraphicFramePr>
            <a:graphicFrameLocks noChangeAspect="1"/>
          </p:cNvGraphicFramePr>
          <p:nvPr>
            <p:extLst/>
          </p:nvPr>
        </p:nvGraphicFramePr>
        <p:xfrm>
          <a:off x="5619528" y="3999616"/>
          <a:ext cx="5045530" cy="2860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6" r:id="rId5" imgW="4845439" imgH="2740636" progId="Visio.Drawing.11">
                  <p:embed/>
                </p:oleObj>
              </mc:Choice>
              <mc:Fallback>
                <p:oleObj r:id="rId5" imgW="4845439" imgH="2740636" progId="Visio.Drawing.11">
                  <p:embed/>
                  <p:pic>
                    <p:nvPicPr>
                      <p:cNvPr id="9" name="物件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528" y="3999616"/>
                        <a:ext cx="5045530" cy="28604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群組 47"/>
          <p:cNvGrpSpPr/>
          <p:nvPr/>
        </p:nvGrpSpPr>
        <p:grpSpPr>
          <a:xfrm>
            <a:off x="2979801" y="1781365"/>
            <a:ext cx="6047232" cy="1503501"/>
            <a:chOff x="133350" y="5338123"/>
            <a:chExt cx="5046075" cy="1089525"/>
          </a:xfrm>
        </p:grpSpPr>
        <p:grpSp>
          <p:nvGrpSpPr>
            <p:cNvPr id="12" name="群組 6"/>
            <p:cNvGrpSpPr/>
            <p:nvPr/>
          </p:nvGrpSpPr>
          <p:grpSpPr>
            <a:xfrm>
              <a:off x="133350" y="5347648"/>
              <a:ext cx="2160000" cy="1080000"/>
              <a:chOff x="4210050" y="2466975"/>
              <a:chExt cx="3676650" cy="1524000"/>
            </a:xfrm>
          </p:grpSpPr>
          <p:sp>
            <p:nvSpPr>
              <p:cNvPr id="24" name="圓角矩形 23"/>
              <p:cNvSpPr/>
              <p:nvPr/>
            </p:nvSpPr>
            <p:spPr bwMode="auto">
              <a:xfrm>
                <a:off x="4210050" y="2466975"/>
                <a:ext cx="3676650" cy="1521224"/>
              </a:xfrm>
              <a:prstGeom prst="roundRect">
                <a:avLst/>
              </a:prstGeom>
              <a:noFill/>
              <a:ln w="57150" cap="flat" cmpd="sng" algn="ctr">
                <a:gradFill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TW" altLang="en-US" sz="1100">
                  <a:solidFill>
                    <a:srgbClr val="0000FF"/>
                  </a:solidFill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5" name="Picture 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354615" y="2579338"/>
                <a:ext cx="785623" cy="12768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016511" y="2587981"/>
                <a:ext cx="728512" cy="122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7" name="直線單箭頭接點 26"/>
              <p:cNvCxnSpPr/>
              <p:nvPr/>
            </p:nvCxnSpPr>
            <p:spPr bwMode="auto">
              <a:xfrm flipH="1">
                <a:off x="6682951" y="3011504"/>
                <a:ext cx="725785" cy="371537"/>
              </a:xfrm>
              <a:prstGeom prst="straightConnector1">
                <a:avLst/>
              </a:prstGeom>
              <a:solidFill>
                <a:srgbClr val="3366FF"/>
              </a:solidFill>
              <a:ln w="50800" cap="flat" cmpd="sng" algn="ctr">
                <a:solidFill>
                  <a:srgbClr val="0066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8" name="文字方塊 27"/>
              <p:cNvSpPr txBox="1"/>
              <p:nvPr/>
            </p:nvSpPr>
            <p:spPr>
              <a:xfrm rot="20581089">
                <a:off x="6523930" y="2900335"/>
                <a:ext cx="795068" cy="267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TW" sz="11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Signal</a:t>
                </a:r>
                <a:endParaRPr lang="zh-TW" altLang="en-US" sz="11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9" name="Picture 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rot="1122217">
                <a:off x="6316371" y="3337198"/>
                <a:ext cx="259754" cy="5226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橢圓 29"/>
              <p:cNvSpPr/>
              <p:nvPr/>
            </p:nvSpPr>
            <p:spPr bwMode="auto">
              <a:xfrm>
                <a:off x="4227726" y="2516942"/>
                <a:ext cx="2285533" cy="1474033"/>
              </a:xfrm>
              <a:prstGeom prst="ellipse">
                <a:avLst/>
              </a:prstGeom>
              <a:solidFill>
                <a:srgbClr val="FF0000">
                  <a:alpha val="1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TW" altLang="en-US" sz="1100">
                  <a:solidFill>
                    <a:srgbClr val="0000FF"/>
                  </a:solidFill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橢圓 30"/>
              <p:cNvSpPr/>
              <p:nvPr/>
            </p:nvSpPr>
            <p:spPr bwMode="auto">
              <a:xfrm>
                <a:off x="5579956" y="2500287"/>
                <a:ext cx="2285533" cy="1449049"/>
              </a:xfrm>
              <a:prstGeom prst="ellipse">
                <a:avLst/>
              </a:prstGeom>
              <a:solidFill>
                <a:srgbClr val="3366FF">
                  <a:alpha val="1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TW" altLang="en-US" sz="1100">
                  <a:solidFill>
                    <a:srgbClr val="0000FF"/>
                  </a:solidFill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群組 20"/>
            <p:cNvGrpSpPr/>
            <p:nvPr/>
          </p:nvGrpSpPr>
          <p:grpSpPr>
            <a:xfrm>
              <a:off x="3019425" y="5338123"/>
              <a:ext cx="2160000" cy="1080000"/>
              <a:chOff x="3552825" y="4991100"/>
              <a:chExt cx="3676650" cy="1524000"/>
            </a:xfrm>
          </p:grpSpPr>
          <p:sp>
            <p:nvSpPr>
              <p:cNvPr id="15" name="圓角矩形 14"/>
              <p:cNvSpPr/>
              <p:nvPr/>
            </p:nvSpPr>
            <p:spPr bwMode="auto">
              <a:xfrm>
                <a:off x="3552825" y="4991100"/>
                <a:ext cx="3676650" cy="1521224"/>
              </a:xfrm>
              <a:prstGeom prst="roundRect">
                <a:avLst/>
              </a:prstGeom>
              <a:noFill/>
              <a:ln w="57150" cap="flat" cmpd="sng" algn="ctr">
                <a:gradFill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TW" altLang="en-US" sz="1100">
                  <a:solidFill>
                    <a:srgbClr val="C00000"/>
                  </a:solidFill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" name="Picture 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3697390" y="5103463"/>
                <a:ext cx="785623" cy="12768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359286" y="5112106"/>
                <a:ext cx="728512" cy="122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直線單箭頭接點 17"/>
              <p:cNvCxnSpPr/>
              <p:nvPr/>
            </p:nvCxnSpPr>
            <p:spPr bwMode="auto">
              <a:xfrm flipH="1">
                <a:off x="6025726" y="5535629"/>
                <a:ext cx="725785" cy="371537"/>
              </a:xfrm>
              <a:prstGeom prst="straightConnector1">
                <a:avLst/>
              </a:prstGeom>
              <a:solidFill>
                <a:srgbClr val="3366FF"/>
              </a:solidFill>
              <a:ln w="50800" cap="flat" cmpd="sng" algn="ctr">
                <a:solidFill>
                  <a:srgbClr val="0066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9" name="文字方塊 18"/>
              <p:cNvSpPr txBox="1"/>
              <p:nvPr/>
            </p:nvSpPr>
            <p:spPr>
              <a:xfrm rot="757303">
                <a:off x="4228405" y="5414934"/>
                <a:ext cx="795068" cy="2675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zh-TW" sz="1100" b="1" dirty="0">
                    <a:solidFill>
                      <a:srgbClr val="C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Signal</a:t>
                </a:r>
                <a:endParaRPr lang="zh-TW" altLang="en-US" sz="11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0" name="Picture 3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 rot="1122217">
                <a:off x="5068596" y="5823224"/>
                <a:ext cx="259754" cy="5226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21" name="直線單箭頭接點 20"/>
              <p:cNvCxnSpPr/>
              <p:nvPr/>
            </p:nvCxnSpPr>
            <p:spPr bwMode="auto">
              <a:xfrm>
                <a:off x="4075684" y="5595216"/>
                <a:ext cx="1048766" cy="253134"/>
              </a:xfrm>
              <a:prstGeom prst="straightConnector1">
                <a:avLst/>
              </a:prstGeom>
              <a:solidFill>
                <a:srgbClr val="3366FF"/>
              </a:solidFill>
              <a:ln w="50800" cap="flat" cmpd="sng" algn="ctr">
                <a:solidFill>
                  <a:srgbClr val="FF0000"/>
                </a:solidFill>
                <a:prstDash val="sysDash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2" name="橢圓 21"/>
              <p:cNvSpPr/>
              <p:nvPr/>
            </p:nvSpPr>
            <p:spPr bwMode="auto">
              <a:xfrm>
                <a:off x="4922731" y="5024412"/>
                <a:ext cx="2285533" cy="1449049"/>
              </a:xfrm>
              <a:prstGeom prst="ellipse">
                <a:avLst/>
              </a:prstGeom>
              <a:solidFill>
                <a:srgbClr val="3366FF">
                  <a:alpha val="1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TW" altLang="en-US" sz="1100">
                  <a:solidFill>
                    <a:srgbClr val="C00000"/>
                  </a:solidFill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橢圓 22"/>
              <p:cNvSpPr/>
              <p:nvPr/>
            </p:nvSpPr>
            <p:spPr bwMode="auto">
              <a:xfrm>
                <a:off x="3570501" y="5041067"/>
                <a:ext cx="2285533" cy="1474033"/>
              </a:xfrm>
              <a:prstGeom prst="ellipse">
                <a:avLst/>
              </a:prstGeom>
              <a:solidFill>
                <a:srgbClr val="FF0000">
                  <a:alpha val="10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TW" altLang="en-US" sz="1100">
                  <a:solidFill>
                    <a:srgbClr val="C00000"/>
                  </a:solidFill>
                  <a:latin typeface="Times New Roman" panose="02020603050405020304" pitchFamily="18" charset="0"/>
                  <a:ea typeface="PMingLiU" pitchFamily="18" charset="-12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向下箭號 13"/>
            <p:cNvSpPr/>
            <p:nvPr/>
          </p:nvSpPr>
          <p:spPr bwMode="auto">
            <a:xfrm rot="16200000">
              <a:off x="2487615" y="5631813"/>
              <a:ext cx="330197" cy="523872"/>
            </a:xfrm>
            <a:prstGeom prst="downArrow">
              <a:avLst/>
            </a:prstGeom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zh-TW" altLang="en-US" sz="3600">
                <a:solidFill>
                  <a:srgbClr val="0000FF"/>
                </a:solidFill>
                <a:latin typeface="Times New Roman" panose="02020603050405020304" pitchFamily="18" charset="0"/>
                <a:ea typeface="PMingLiU" pitchFamily="18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AutoShape 30"/>
          <p:cNvSpPr>
            <a:spLocks noChangeArrowheads="1"/>
          </p:cNvSpPr>
          <p:nvPr/>
        </p:nvSpPr>
        <p:spPr bwMode="gray">
          <a:xfrm>
            <a:off x="1832113" y="3339977"/>
            <a:ext cx="3217596" cy="481055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</p:spPr>
        <p:txBody>
          <a:bodyPr wrap="none" lIns="91449" tIns="45725" rIns="91449" bIns="45725" anchor="ctr"/>
          <a:lstStyle/>
          <a:p>
            <a:pPr algn="ctr">
              <a:defRPr/>
            </a:pPr>
            <a:r>
              <a:rPr lang="en-US" altLang="zh-TW" sz="27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LTE</a:t>
            </a:r>
            <a:endParaRPr lang="en-US" altLang="zh-CN" sz="2700" b="1" dirty="0">
              <a:solidFill>
                <a:srgbClr val="FFFFFF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33" name="AutoShape 31"/>
          <p:cNvSpPr>
            <a:spLocks noChangeArrowheads="1"/>
          </p:cNvSpPr>
          <p:nvPr/>
        </p:nvSpPr>
        <p:spPr bwMode="gray">
          <a:xfrm>
            <a:off x="6257137" y="3345765"/>
            <a:ext cx="3212832" cy="479894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 w="12700" algn="ctr">
            <a:solidFill>
              <a:schemeClr val="bg1"/>
            </a:solidFill>
            <a:round/>
            <a:headEnd/>
            <a:tailEnd/>
          </a:ln>
          <a:effectLst>
            <a:outerShdw dist="45791" dir="3378596" algn="ctr" rotWithShape="0">
              <a:schemeClr val="bg2">
                <a:alpha val="50000"/>
              </a:schemeClr>
            </a:outerShdw>
          </a:effectLst>
        </p:spPr>
        <p:txBody>
          <a:bodyPr wrap="none" lIns="91449" tIns="45725" rIns="91449" bIns="45725" anchor="ctr"/>
          <a:lstStyle/>
          <a:p>
            <a:pPr algn="ctr">
              <a:defRPr/>
            </a:pPr>
            <a:r>
              <a:rPr lang="en-US" altLang="zh-TW" sz="2700" b="1" dirty="0">
                <a:solidFill>
                  <a:srgbClr val="FFFFFF"/>
                </a:solidFill>
                <a:latin typeface="Times New Roman" panose="02020603050405020304" pitchFamily="18" charset="0"/>
                <a:ea typeface="BatangChe" pitchFamily="49" charset="-127"/>
                <a:cs typeface="Times New Roman" panose="02020603050405020304" pitchFamily="18" charset="0"/>
              </a:rPr>
              <a:t>5G</a:t>
            </a:r>
            <a:endParaRPr lang="en-US" altLang="zh-CN" sz="2700" b="1" dirty="0">
              <a:solidFill>
                <a:srgbClr val="FFFFFF"/>
              </a:solidFill>
              <a:latin typeface="Times New Roman" panose="02020603050405020304" pitchFamily="18" charset="0"/>
              <a:ea typeface="BatangChe" pitchFamily="49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31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242" y="3157729"/>
            <a:ext cx="7152102" cy="349300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20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 Scanner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資料搜集</a:t>
            </a:r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(2/2)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8713" y="1646245"/>
            <a:ext cx="9886950" cy="96836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相同的連接成功後於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顯示，如下圖的資訊可以看到，在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Identity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中這個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層接收到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IMSI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，代表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端的個資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60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3011425" y="4779264"/>
            <a:ext cx="3523488" cy="2316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3235612" y="5827776"/>
            <a:ext cx="3713829" cy="8229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10" y="2614613"/>
            <a:ext cx="11853292" cy="4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2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20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DoS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攻擊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49" y="1276304"/>
            <a:ext cx="8003286" cy="188142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系統連接成功後於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G-NetTrack Lite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顯示，如下圖的資訊可以看到，在執行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系統前這個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端仍可接收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的相關服務，代表仍有行動通訊網路連接；在執行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系統後這個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端則無相關服務，代表並無行動通訊網路連接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61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064" y="3545935"/>
            <a:ext cx="3714286" cy="25142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1" y="3211941"/>
            <a:ext cx="3647619" cy="341904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2152651" y="3211942"/>
            <a:ext cx="3647619" cy="214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2152650" y="4882952"/>
            <a:ext cx="3647619" cy="323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6325064" y="5240247"/>
            <a:ext cx="3714287" cy="323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6325062" y="3550746"/>
            <a:ext cx="3714288" cy="1780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21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133856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133858"/>
            <a:ext cx="7886700" cy="549859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實驗目的及實驗內容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背景知識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實驗環境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實際架構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軟硬體環境</a:t>
            </a:r>
            <a:endParaRPr lang="en-US" altLang="zh-TW" sz="2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1. USRP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2. 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設定及量測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3. 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測量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頻率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4.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系統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5. UE Scanner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參數調整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總結及問題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62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54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20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偽裝模組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00138" y="1597802"/>
            <a:ext cx="9829800" cy="166998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偽裝資訊依照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G-NetTrack Lite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</a:t>
            </a:r>
            <a:r>
              <a:rPr lang="en-US" altLang="zh-TW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所測定的資訊為主，如下圖所示，為中華電信的服務基地台之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0000"/>
              </a:lnSpc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PCI	(Physical Cell Identifier)</a:t>
            </a:r>
          </a:p>
          <a:p>
            <a:pPr lvl="1" algn="just">
              <a:lnSpc>
                <a:spcPct val="100000"/>
              </a:lnSpc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	(Tracking Area Code)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63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647978"/>
              </p:ext>
            </p:extLst>
          </p:nvPr>
        </p:nvGraphicFramePr>
        <p:xfrm>
          <a:off x="673606" y="3395818"/>
          <a:ext cx="4871849" cy="258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872">
                  <a:extLst>
                    <a:ext uri="{9D8B030D-6E8A-4147-A177-3AD203B41FA5}">
                      <a16:colId xmlns:a16="http://schemas.microsoft.com/office/drawing/2014/main" val="2633946154"/>
                    </a:ext>
                  </a:extLst>
                </a:gridCol>
                <a:gridCol w="1820831">
                  <a:extLst>
                    <a:ext uri="{9D8B030D-6E8A-4147-A177-3AD203B41FA5}">
                      <a16:colId xmlns:a16="http://schemas.microsoft.com/office/drawing/2014/main" val="101238126"/>
                    </a:ext>
                  </a:extLst>
                </a:gridCol>
                <a:gridCol w="1998146">
                  <a:extLst>
                    <a:ext uri="{9D8B030D-6E8A-4147-A177-3AD203B41FA5}">
                      <a16:colId xmlns:a16="http://schemas.microsoft.com/office/drawing/2014/main" val="3804962472"/>
                    </a:ext>
                  </a:extLst>
                </a:gridCol>
              </a:tblGrid>
              <a:tr h="426281"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配置一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配置二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604110"/>
                  </a:ext>
                </a:extLst>
              </a:tr>
              <a:tr h="10816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PCI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409</a:t>
                      </a:r>
                      <a:endParaRPr lang="en-US" altLang="zh-TW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468879"/>
                  </a:ext>
                </a:extLst>
              </a:tr>
              <a:tr h="10816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TAC</a:t>
                      </a:r>
                      <a:endParaRPr lang="zh-TW" altLang="en-US" sz="18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altLang="en-US" sz="20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37900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5468489"/>
                  </a:ext>
                </a:extLst>
              </a:tr>
            </a:tbl>
          </a:graphicData>
        </a:graphic>
      </p:graphicFrame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993" y="3327803"/>
            <a:ext cx="4865181" cy="281402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9029700" y="4057650"/>
            <a:ext cx="900113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8053674" y="4250639"/>
            <a:ext cx="900113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 Scanner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配置一的影響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54940" y="1690691"/>
            <a:ext cx="9561185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調整完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以及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dl_earfcn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的資訊後執行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，並使用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承載於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端，收到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端傳送之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IMSI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後即可關閉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並以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打開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enb.pcap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以顯示其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測量結果如下圖所示</a:t>
            </a:r>
            <a:r>
              <a:rPr lang="zh-TW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進行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Downlink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進行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reject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動作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64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42" y="3511613"/>
            <a:ext cx="10074583" cy="293681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1154941" y="3929063"/>
            <a:ext cx="10074583" cy="357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11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320683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 Scanner</a:t>
            </a:r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偽裝配置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646245"/>
            <a:ext cx="8003286" cy="215766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輸入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sudo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vim 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srslte</a:t>
            </a:r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enb.conf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以編輯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的設定檔，將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區塊下的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409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改為剛剛測得的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資訊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圖片中為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37900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轉為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進制為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0x940c)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，更改後的設定檔如下圖所示。此改動會進行偽裝電信業者基地台發送訊號，於附近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傳送廣播封包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65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3667127"/>
            <a:ext cx="7524750" cy="27813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2309242" y="4289947"/>
            <a:ext cx="1884807" cy="440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7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調整</a:t>
            </a:r>
            <a:r>
              <a:rPr lang="en-US" altLang="zh-TW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UE Scanner</a:t>
            </a:r>
            <a:r>
              <a:rPr lang="zh-TW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偽裝配置二的影響</a:t>
            </a:r>
            <a:endParaRPr lang="en-US" altLang="zh-TW" sz="32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51885" y="1690691"/>
            <a:ext cx="9722815" cy="164812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調整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的資訊後重新執行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EPC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，並使用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重新承載於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端，收到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端傳送之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IMSI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後即可關閉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並以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Wireshark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打開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tmp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enb.pcap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以顯示其測量結果如下圖所示。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Uplink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進行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request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eNB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於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Downlink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進行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Service reject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動作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66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86" y="3806111"/>
            <a:ext cx="9722815" cy="23946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AA4E1C2-C6A4-4FB3-91A7-7E2453B9A054}"/>
              </a:ext>
            </a:extLst>
          </p:cNvPr>
          <p:cNvSpPr/>
          <p:nvPr/>
        </p:nvSpPr>
        <p:spPr>
          <a:xfrm>
            <a:off x="1451886" y="4589585"/>
            <a:ext cx="9722815" cy="311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4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133856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133858"/>
            <a:ext cx="7886700" cy="549859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實驗目的及實驗內容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背景知識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實驗環境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實際架構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軟硬體環境</a:t>
            </a:r>
            <a:endParaRPr lang="en-US" altLang="zh-TW" sz="2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1. USRP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2. 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設定及量測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3. 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測量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頻率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4.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系統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5.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參數調整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總結及問題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67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123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總結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201185"/>
            <a:ext cx="7886700" cy="5371620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學習如何在樹莓派上安裝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UHD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srsLTE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學習如何設定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Scanner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以讓其運作</a:t>
            </a:r>
            <a:endParaRPr lang="en-US" altLang="zh-TW" sz="24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srsRAN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內的</a:t>
            </a: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UHD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設定</a:t>
            </a:r>
          </a:p>
          <a:p>
            <a:pPr lvl="1">
              <a:buFontTx/>
              <a:buChar char="-"/>
            </a:pP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設定測量頻率</a:t>
            </a:r>
          </a:p>
          <a:p>
            <a:pPr lvl="1">
              <a:buFontTx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Physical Resource Blocks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調整參數並了解其對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端的影響</a:t>
            </a:r>
            <a:endParaRPr lang="en-US" altLang="zh-TW" sz="24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Tx/>
              <a:buChar char="-"/>
            </a:pPr>
            <a:r>
              <a:rPr lang="zh-TW" altLang="en-US" sz="21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了解</a:t>
            </a:r>
            <a:r>
              <a:rPr lang="en-US" altLang="zh-TW" sz="2100" dirty="0" err="1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srsGUI</a:t>
            </a:r>
            <a:r>
              <a:rPr lang="zh-TW" altLang="en-US" sz="21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各欄位意義</a:t>
            </a:r>
            <a:endParaRPr lang="en-US" altLang="zh-TW" sz="21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了解</a:t>
            </a: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PUSCH MCS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的影響</a:t>
            </a:r>
            <a:endParaRPr lang="en-US" altLang="zh-TW" sz="20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了解</a:t>
            </a: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PUCCH MCS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的影響</a:t>
            </a:r>
            <a:endParaRPr lang="en-US" altLang="zh-TW" sz="20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Reject Procedure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的影響</a:t>
            </a:r>
            <a:endParaRPr lang="en-US" altLang="zh-TW" sz="20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利用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srsRAN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觀察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Scanner</a:t>
            </a:r>
          </a:p>
          <a:p>
            <a:pPr lvl="1">
              <a:buFontTx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 Scanner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搜尋及其</a:t>
            </a: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觀察</a:t>
            </a:r>
          </a:p>
          <a:p>
            <a:pPr lvl="1">
              <a:buFontTx/>
              <a:buChar char="-"/>
            </a:pP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G-NetTrack Lite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觀察</a:t>
            </a:r>
            <a:r>
              <a:rPr lang="en-US" altLang="zh-TW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UE</a:t>
            </a:r>
            <a:r>
              <a:rPr lang="zh-TW" altLang="en-US" sz="20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變化</a:t>
            </a:r>
          </a:p>
          <a:p>
            <a:r>
              <a:rPr lang="zh-TW" altLang="en-US" sz="2400" dirty="0"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了解現今偽基站如何之使用</a:t>
            </a:r>
            <a:endParaRPr lang="en-US" altLang="zh-TW" sz="2400" dirty="0"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68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285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問題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若嘗試距離該系統較遠距離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約半個教室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進行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Scanner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系統攻擊的話能否成功執行資料蒐集的動作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若可以，請說明如何給出成功測試結果並與原始的成功的方法做比較，說明造成差異與其可能原因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若不行，請試著說明無法成功進行測試的原因並提出兩種類型改進方案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69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805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 bwMode="auto">
          <a:xfrm>
            <a:off x="1703389" y="274638"/>
            <a:ext cx="8785225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rgbClr val="FF0000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>
              <a:defRPr/>
            </a:pPr>
            <a:r>
              <a:rPr lang="en-US" altLang="zh-TW" dirty="0"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LTE/5G Control Plane Protocol Stack</a:t>
            </a:r>
            <a:endParaRPr lang="zh-TW" altLang="en-US" dirty="0">
              <a:latin typeface="Times New Roman" panose="02020603050405020304" pitchFamily="18" charset="0"/>
              <a:ea typeface="標楷體"/>
              <a:cs typeface="Times New Roman" panose="02020603050405020304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98" y="1269947"/>
            <a:ext cx="7433130" cy="2224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/>
          </p:nvPr>
        </p:nvGraphicFramePr>
        <p:xfrm>
          <a:off x="2439898" y="3852621"/>
          <a:ext cx="7128792" cy="2909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Visio" r:id="rId4" imgW="5896732" imgH="2386800" progId="Visio.Drawing.11">
                  <p:embed/>
                </p:oleObj>
              </mc:Choice>
              <mc:Fallback>
                <p:oleObj name="Visio" r:id="rId4" imgW="5896732" imgH="2386800" progId="Visio.Drawing.11">
                  <p:embed/>
                  <p:pic>
                    <p:nvPicPr>
                      <p:cNvPr id="6" name="物件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898" y="3852621"/>
                        <a:ext cx="7128792" cy="29097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703388" y="933732"/>
            <a:ext cx="230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LTE (Option 1)</a:t>
            </a:r>
            <a:endParaRPr kumimoji="1" lang="zh-TW" altLang="en-US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703388" y="3483288"/>
            <a:ext cx="230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5G (Option 2)</a:t>
            </a:r>
            <a:endParaRPr kumimoji="1" lang="zh-TW" altLang="en-US" dirty="0">
              <a:solidFill>
                <a:srgbClr val="000000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11824" y="4160114"/>
            <a:ext cx="165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200" dirty="0">
                <a:solidFill>
                  <a:srgbClr val="0070C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Mobility Management</a:t>
            </a:r>
            <a:endParaRPr kumimoji="1" lang="zh-TW" altLang="en-US" sz="1200" dirty="0">
              <a:solidFill>
                <a:srgbClr val="0070C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88088" y="3789041"/>
            <a:ext cx="1656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TW" sz="1200" dirty="0">
                <a:solidFill>
                  <a:srgbClr val="0070C0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Session Management</a:t>
            </a:r>
            <a:endParaRPr kumimoji="1" lang="zh-TW" altLang="en-US" sz="1200" dirty="0">
              <a:solidFill>
                <a:srgbClr val="0070C0"/>
              </a:solidFill>
              <a:latin typeface="Arial" panose="020B060402020202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395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台灣電信業者佈署狀態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621536" y="1594930"/>
            <a:ext cx="4174998" cy="4330383"/>
          </a:xfrm>
        </p:spPr>
        <p:txBody>
          <a:bodyPr>
            <a:normAutofit/>
          </a:bodyPr>
          <a:lstStyle/>
          <a:p>
            <a:pPr lvl="1" algn="just"/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於在現行電信法的授權下，目前國內的頻率指定分配頻率</a:t>
            </a:r>
          </a:p>
          <a:p>
            <a:pPr lvl="1" algn="just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頻段包括</a:t>
            </a:r>
          </a:p>
          <a:p>
            <a:pPr lvl="2" algn="just">
              <a:buFont typeface="Times New Roman" panose="02020603050405020304" pitchFamily="18" charset="0"/>
              <a:buChar char="-"/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1(2100MHz)</a:t>
            </a:r>
          </a:p>
          <a:p>
            <a:pPr lvl="2" algn="just">
              <a:buFont typeface="Times New Roman" panose="02020603050405020304" pitchFamily="18" charset="0"/>
              <a:buChar char="-"/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3(1800MHz)</a:t>
            </a:r>
          </a:p>
          <a:p>
            <a:pPr lvl="2" algn="just">
              <a:buFont typeface="Times New Roman" panose="02020603050405020304" pitchFamily="18" charset="0"/>
              <a:buChar char="-"/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7(2600MHz)</a:t>
            </a:r>
          </a:p>
          <a:p>
            <a:pPr lvl="2" algn="just">
              <a:buFont typeface="Times New Roman" panose="02020603050405020304" pitchFamily="18" charset="0"/>
              <a:buChar char="-"/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8(900MHz)</a:t>
            </a:r>
          </a:p>
          <a:p>
            <a:pPr lvl="2" algn="just">
              <a:buFont typeface="Times New Roman" panose="02020603050405020304" pitchFamily="18" charset="0"/>
              <a:buChar char="-"/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28(700MHz)</a:t>
            </a:r>
          </a:p>
          <a:p>
            <a:pPr lvl="2" algn="just">
              <a:buFont typeface="Times New Roman" panose="02020603050405020304" pitchFamily="18" charset="0"/>
              <a:buChar char="-"/>
            </a:pPr>
            <a:r>
              <a:rPr lang="en-US" altLang="zh-TW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Band 38(2600MHz)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8</a:t>
            </a:fld>
            <a:endParaRPr lang="zh-TW" alt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314631"/>
              </p:ext>
            </p:extLst>
          </p:nvPr>
        </p:nvGraphicFramePr>
        <p:xfrm>
          <a:off x="6096000" y="1594929"/>
          <a:ext cx="4340352" cy="4693920"/>
        </p:xfrm>
        <a:graphic>
          <a:graphicData uri="http://schemas.openxmlformats.org/drawingml/2006/table">
            <a:tbl>
              <a:tblPr firstRow="1" firstCol="1" bandRow="1"/>
              <a:tblGrid>
                <a:gridCol w="1097268">
                  <a:extLst>
                    <a:ext uri="{9D8B030D-6E8A-4147-A177-3AD203B41FA5}">
                      <a16:colId xmlns:a16="http://schemas.microsoft.com/office/drawing/2014/main" val="2682450059"/>
                    </a:ext>
                  </a:extLst>
                </a:gridCol>
                <a:gridCol w="1621542">
                  <a:extLst>
                    <a:ext uri="{9D8B030D-6E8A-4147-A177-3AD203B41FA5}">
                      <a16:colId xmlns:a16="http://schemas.microsoft.com/office/drawing/2014/main" val="361676053"/>
                    </a:ext>
                  </a:extLst>
                </a:gridCol>
                <a:gridCol w="1621542">
                  <a:extLst>
                    <a:ext uri="{9D8B030D-6E8A-4147-A177-3AD203B41FA5}">
                      <a16:colId xmlns:a16="http://schemas.microsoft.com/office/drawing/2014/main" val="767499603"/>
                    </a:ext>
                  </a:extLst>
                </a:gridCol>
              </a:tblGrid>
              <a:tr h="210185"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細明體" panose="02020509000000000000" pitchFamily="49" charset="-120"/>
                          <a:cs typeface="新細明體" panose="02020500000000000000" pitchFamily="18" charset="-120"/>
                        </a:rPr>
                        <a:t>電信業者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band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B9CA"/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2000" b="1" kern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細明體" panose="02020509000000000000" pitchFamily="49" charset="-120"/>
                          <a:cs typeface="新細明體" panose="02020500000000000000" pitchFamily="18" charset="-120"/>
                        </a:rPr>
                        <a:t>頻率</a:t>
                      </a:r>
                      <a:r>
                        <a:rPr lang="en-US" sz="20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(MHz)</a:t>
                      </a:r>
                      <a:endParaRPr lang="zh-TW" sz="2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B9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214275"/>
                  </a:ext>
                </a:extLst>
              </a:tr>
              <a:tr h="210185">
                <a:tc rowSpan="4"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中華電信</a:t>
                      </a:r>
                      <a:endParaRPr 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2100MHz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907662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1800MHz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8870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268223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365665"/>
                  </a:ext>
                </a:extLst>
              </a:tr>
              <a:tr h="210185">
                <a:tc rowSpan="3"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台灣大哥大</a:t>
                      </a:r>
                      <a:endParaRPr 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2100MHz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848776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1800MHz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976682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28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308061"/>
                  </a:ext>
                </a:extLst>
              </a:tr>
              <a:tr h="210185">
                <a:tc rowSpan="5"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遠傳電信</a:t>
                      </a:r>
                      <a:endParaRPr 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2100MHz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769151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1800MHz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437231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570627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28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704979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38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08473"/>
                  </a:ext>
                </a:extLst>
              </a:tr>
              <a:tr h="210185">
                <a:tc rowSpan="3"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台灣之星</a:t>
                      </a:r>
                      <a:endParaRPr 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2100MHz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449924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452125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581961"/>
                  </a:ext>
                </a:extLst>
              </a:tr>
              <a:tr h="210185">
                <a:tc rowSpan="3"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600" kern="0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新細明體" panose="02020500000000000000" pitchFamily="18" charset="-120"/>
                        </a:rPr>
                        <a:t>亞太電信</a:t>
                      </a:r>
                      <a:endParaRPr lang="zh-TW" sz="1800" kern="100" dirty="0">
                        <a:effectLst/>
                        <a:latin typeface="標楷體" panose="03000509000000000000" pitchFamily="65" charset="-12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900MHz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410173"/>
                  </a:ext>
                </a:extLst>
              </a:tr>
              <a:tr h="21018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28</a:t>
                      </a:r>
                      <a:endParaRPr lang="zh-TW" sz="18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386662"/>
                  </a:ext>
                </a:extLst>
              </a:tr>
              <a:tr h="4445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38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1pPr>
                      <a:lvl2pPr marL="34289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2pPr>
                      <a:lvl3pPr marL="685783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3pPr>
                      <a:lvl4pPr marL="1028675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4pPr>
                      <a:lvl5pPr marL="1371566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5pPr>
                      <a:lvl6pPr marL="1714457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6pPr>
                      <a:lvl7pPr marL="2057348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7pPr>
                      <a:lvl8pPr marL="2400240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8pPr>
                      <a:lvl9pPr marL="2743132" algn="l" defTabSz="685783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  <a:ea typeface="標楷體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2600MHz</a:t>
                      </a:r>
                      <a:endParaRPr lang="zh-TW" sz="1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393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196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2650" y="1"/>
            <a:ext cx="7886700" cy="1133856"/>
          </a:xfrm>
        </p:spPr>
        <p:txBody>
          <a:bodyPr>
            <a:noAutofit/>
          </a:bodyPr>
          <a:lstStyle/>
          <a:p>
            <a:pPr algn="ctr"/>
            <a:r>
              <a:rPr lang="en-US" altLang="zh-TW" sz="4000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Outline</a:t>
            </a:r>
            <a:endParaRPr lang="zh-TW" altLang="en-US" sz="4000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152650" y="1133858"/>
            <a:ext cx="7886700" cy="5498591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實驗目的及實驗內容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背景知識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實驗環境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實驗架構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實際架構</a:t>
            </a:r>
          </a:p>
          <a:p>
            <a:pPr lvl="1">
              <a:buFont typeface="Times New Roman" panose="02020603050405020304" pitchFamily="18" charset="0"/>
              <a:buChar char="-"/>
            </a:pPr>
            <a:r>
              <a:rPr lang="zh-TW" alt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軟硬體環境</a:t>
            </a:r>
            <a:endParaRPr lang="en-US" altLang="zh-TW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1. USRP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與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安裝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2. </a:t>
            </a:r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UE Scanner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設定及量測</a:t>
            </a:r>
            <a:endParaRPr lang="en-US" altLang="zh-TW" sz="24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3. 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測量</a:t>
            </a:r>
            <a:r>
              <a:rPr lang="en-US" altLang="zh-TW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LTE</a:t>
            </a: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頻率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4.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系統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Stage 5. UE Scanner</a:t>
            </a:r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參數調整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總結及問題</a:t>
            </a:r>
            <a:endParaRPr lang="en-US" altLang="zh-TW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15114D-E922-4F3D-A2FD-507763618CBD}" type="slidenum">
              <a:rPr lang="zh-TW" alt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新細明體" panose="02020500000000000000" pitchFamily="18" charset="-120"/>
              </a:rPr>
              <a:pPr>
                <a:defRPr/>
              </a:pPr>
              <a:t>9</a:t>
            </a:fld>
            <a:endParaRPr lang="zh-TW" alt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618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b4: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4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預設簡報設計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lab4:3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3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9_lab4:3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5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0_lab4:3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1_lab4:3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2_lab4:3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ab4: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3_lab4:3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4_lab4: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lab4: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lab4: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lab4: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lab4: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lab4: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lab4:3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課程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3487</Words>
  <Application>Microsoft Office PowerPoint</Application>
  <PresentationFormat>寬螢幕</PresentationFormat>
  <Paragraphs>484</Paragraphs>
  <Slides>69</Slides>
  <Notes>9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21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69</vt:i4>
      </vt:variant>
    </vt:vector>
  </HeadingPairs>
  <TitlesOfParts>
    <vt:vector size="102" baseType="lpstr">
      <vt:lpstr>BatangChe</vt:lpstr>
      <vt:lpstr>微软雅黑</vt:lpstr>
      <vt:lpstr>細明體</vt:lpstr>
      <vt:lpstr>新細明體</vt:lpstr>
      <vt:lpstr>新細明體</vt:lpstr>
      <vt:lpstr>DFKai-SB</vt:lpstr>
      <vt:lpstr>DFKai-SB</vt:lpstr>
      <vt:lpstr>Arial</vt:lpstr>
      <vt:lpstr>Calibri</vt:lpstr>
      <vt:lpstr>Times New Roman</vt:lpstr>
      <vt:lpstr>lab4:3</vt:lpstr>
      <vt:lpstr>1_lab4:3</vt:lpstr>
      <vt:lpstr>2_lab4:3</vt:lpstr>
      <vt:lpstr>3_lab4:3</vt:lpstr>
      <vt:lpstr>4_lab4:3</vt:lpstr>
      <vt:lpstr>5_lab4:3</vt:lpstr>
      <vt:lpstr>6_lab4:3</vt:lpstr>
      <vt:lpstr>Office 佈景主題</vt:lpstr>
      <vt:lpstr>7_lab4:3</vt:lpstr>
      <vt:lpstr>4_Office 佈景主題</vt:lpstr>
      <vt:lpstr>7_預設簡報設計</vt:lpstr>
      <vt:lpstr>2_Office 佈景主題</vt:lpstr>
      <vt:lpstr>8_lab4:3</vt:lpstr>
      <vt:lpstr>3_Office 佈景主題</vt:lpstr>
      <vt:lpstr>9_lab4:3</vt:lpstr>
      <vt:lpstr>5_Office 佈景主題</vt:lpstr>
      <vt:lpstr>10_lab4:3</vt:lpstr>
      <vt:lpstr>11_lab4:3</vt:lpstr>
      <vt:lpstr>12_lab4:3</vt:lpstr>
      <vt:lpstr>13_lab4:3</vt:lpstr>
      <vt:lpstr>14_lab4:3</vt:lpstr>
      <vt:lpstr>Visio.Drawing.11</vt:lpstr>
      <vt:lpstr>Visio</vt:lpstr>
      <vt:lpstr>PowerPoint 簡報</vt:lpstr>
      <vt:lpstr>Outline</vt:lpstr>
      <vt:lpstr>實驗目的</vt:lpstr>
      <vt:lpstr>實驗內容</vt:lpstr>
      <vt:lpstr>Outline</vt:lpstr>
      <vt:lpstr>Handover Procedure</vt:lpstr>
      <vt:lpstr>PowerPoint 簡報</vt:lpstr>
      <vt:lpstr>台灣電信業者佈署狀態</vt:lpstr>
      <vt:lpstr>Outline</vt:lpstr>
      <vt:lpstr>實驗架構</vt:lpstr>
      <vt:lpstr>PowerPoint 簡報</vt:lpstr>
      <vt:lpstr>PowerPoint 簡報</vt:lpstr>
      <vt:lpstr>軟硬體環境 – 軟體</vt:lpstr>
      <vt:lpstr>Outline</vt:lpstr>
      <vt:lpstr>安裝Dependency</vt:lpstr>
      <vt:lpstr>安裝UHD</vt:lpstr>
      <vt:lpstr>下載Image</vt:lpstr>
      <vt:lpstr>初始化(查看有無USB裝置)</vt:lpstr>
      <vt:lpstr>初始化(查看新USB裝置)</vt:lpstr>
      <vt:lpstr>初始化(uhd_usrp_probe)</vt:lpstr>
      <vt:lpstr>初始化(再次查看USB裝置)</vt:lpstr>
      <vt:lpstr>初始化(查看USB運作模式)</vt:lpstr>
      <vt:lpstr>安裝srsGUI(下載)</vt:lpstr>
      <vt:lpstr>安裝srsGUI(cmake)</vt:lpstr>
      <vt:lpstr>安裝srsGUI(make)</vt:lpstr>
      <vt:lpstr>安裝srsGUI(make install)</vt:lpstr>
      <vt:lpstr>安裝UE Scanner</vt:lpstr>
      <vt:lpstr>編譯原始碼</vt:lpstr>
      <vt:lpstr>安裝執行檔</vt:lpstr>
      <vt:lpstr>安裝預設設定檔</vt:lpstr>
      <vt:lpstr>Check List</vt:lpstr>
      <vt:lpstr>Outline</vt:lpstr>
      <vt:lpstr>設定eNB(enb,gui section)</vt:lpstr>
      <vt:lpstr>設定eNB(rf section)</vt:lpstr>
      <vt:lpstr>設定UE(rf section)</vt:lpstr>
      <vt:lpstr>設定UE(usim, gui section)</vt:lpstr>
      <vt:lpstr>執行EPC</vt:lpstr>
      <vt:lpstr>執行eNB</vt:lpstr>
      <vt:lpstr>執行eNB(確認USRP狀態)</vt:lpstr>
      <vt:lpstr>執行UE並測試(srsue)</vt:lpstr>
      <vt:lpstr>UE承載上eNB的訊息</vt:lpstr>
      <vt:lpstr>UE承載上EPC時的訊息</vt:lpstr>
      <vt:lpstr>執行UE並測試(USRP狀態)</vt:lpstr>
      <vt:lpstr>原始物理通道觀察(PUSCH)</vt:lpstr>
      <vt:lpstr>原始物理通道觀察(PUCCH)</vt:lpstr>
      <vt:lpstr>觀測導出的認證資訊</vt:lpstr>
      <vt:lpstr>觀測導出的認證資訊(設定選單)</vt:lpstr>
      <vt:lpstr>觀測導出的認證資訊(新增設定)</vt:lpstr>
      <vt:lpstr>觀測導出的認證資訊(解析結果)</vt:lpstr>
      <vt:lpstr>Outline</vt:lpstr>
      <vt:lpstr>測量LTE中商業eNB設置頻率</vt:lpstr>
      <vt:lpstr>測量LTE頻寬中商業eNB佈署</vt:lpstr>
      <vt:lpstr>Outline</vt:lpstr>
      <vt:lpstr>安裝G-NetTrack Lite</vt:lpstr>
      <vt:lpstr>G-NetTrack Lite資訊</vt:lpstr>
      <vt:lpstr>UE Scanner系統配置</vt:lpstr>
      <vt:lpstr>UE Scanner系統配置</vt:lpstr>
      <vt:lpstr>執行UE Scanner系統</vt:lpstr>
      <vt:lpstr>UE Scanner資料搜集(1/2)</vt:lpstr>
      <vt:lpstr>UE Scanner資料搜集(2/2)</vt:lpstr>
      <vt:lpstr>DoS攻擊</vt:lpstr>
      <vt:lpstr>Outline</vt:lpstr>
      <vt:lpstr>偽裝模組</vt:lpstr>
      <vt:lpstr>UE Scanner配置一的影響</vt:lpstr>
      <vt:lpstr>UE Scanner偽裝配置</vt:lpstr>
      <vt:lpstr>調整UE Scanner偽裝配置二的影響</vt:lpstr>
      <vt:lpstr>Outline</vt:lpstr>
      <vt:lpstr>總結</vt:lpstr>
      <vt:lpstr>問題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實驗 UE-Scanner建置</dc:title>
  <dc:creator>00</dc:creator>
  <cp:lastModifiedBy>00</cp:lastModifiedBy>
  <cp:revision>109</cp:revision>
  <dcterms:created xsi:type="dcterms:W3CDTF">2021-07-28T11:52:18Z</dcterms:created>
  <dcterms:modified xsi:type="dcterms:W3CDTF">2021-08-17T09:05:28Z</dcterms:modified>
</cp:coreProperties>
</file>